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7"/>
  </p:notesMasterIdLst>
  <p:sldIdLst>
    <p:sldId id="256" r:id="rId5"/>
    <p:sldId id="258" r:id="rId6"/>
    <p:sldId id="259" r:id="rId7"/>
    <p:sldId id="260" r:id="rId8"/>
    <p:sldId id="261" r:id="rId9"/>
    <p:sldId id="331" r:id="rId10"/>
    <p:sldId id="263" r:id="rId11"/>
    <p:sldId id="264" r:id="rId12"/>
    <p:sldId id="265" r:id="rId13"/>
    <p:sldId id="330" r:id="rId14"/>
    <p:sldId id="267" r:id="rId15"/>
    <p:sldId id="326" r:id="rId16"/>
    <p:sldId id="327" r:id="rId17"/>
    <p:sldId id="328" r:id="rId18"/>
    <p:sldId id="271" r:id="rId19"/>
    <p:sldId id="332" r:id="rId20"/>
    <p:sldId id="274" r:id="rId21"/>
    <p:sldId id="329" r:id="rId22"/>
    <p:sldId id="276" r:id="rId23"/>
    <p:sldId id="277" r:id="rId24"/>
    <p:sldId id="282" r:id="rId25"/>
    <p:sldId id="279" r:id="rId26"/>
  </p:sldIdLst>
  <p:sldSz cx="7556500" cy="10693400"/>
  <p:notesSz cx="7556500" cy="10693400"/>
  <p:embeddedFontLst>
    <p:embeddedFont>
      <p:font typeface="Calibri" panose="020F0502020204030204" pitchFamily="34" charset="0"/>
      <p:regular r:id="rId28"/>
      <p:bold r:id="rId29"/>
      <p:italic r:id="rId30"/>
      <p:boldItalic r:id="rId31"/>
    </p:embeddedFont>
    <p:embeddedFont>
      <p:font typeface="Poppins" panose="00000500000000000000" pitchFamily="2" charset="0"/>
      <p:regular r:id="rId32"/>
      <p:bold r:id="rId33"/>
      <p:italic r:id="rId34"/>
      <p:boldItalic r:id="rId35"/>
    </p:embeddedFont>
    <p:embeddedFont>
      <p:font typeface="Poppins Light" panose="00000400000000000000" pitchFamily="2" charset="0"/>
      <p:regular r:id="rId36"/>
      <p:italic r:id="rId37"/>
    </p:embeddedFont>
    <p:embeddedFont>
      <p:font typeface="Poppins Medium" panose="00000600000000000000" pitchFamily="2" charset="0"/>
      <p:regular r:id="rId38"/>
      <p:italic r:id="rId39"/>
    </p:embeddedFont>
    <p:embeddedFont>
      <p:font typeface="Poppins SemiBold" panose="00000700000000000000" pitchFamily="2" charset="0"/>
      <p:regular r:id="rId40"/>
      <p:bold r:id="rId41"/>
      <p:italic r:id="rId42"/>
      <p:boldItalic r:id="rId43"/>
    </p:embeddedFont>
  </p:embeddedFontLst>
  <p:defaultTextStyle>
    <a:defPPr>
      <a:defRPr kern="0"/>
    </a:defPPr>
  </p:defaultTextStyle>
  <p:extLst>
    <p:ext uri="{EFAFB233-063F-42B5-8137-9DF3F51BA10A}">
      <p15:sldGuideLst xmlns:p15="http://schemas.microsoft.com/office/powerpoint/2012/main">
        <p15:guide id="1" pos="2267" userDrawn="1">
          <p15:clr>
            <a:srgbClr val="A4A3A4"/>
          </p15:clr>
        </p15:guide>
        <p15:guide id="2" orient="horz" pos="63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3C8E"/>
    <a:srgbClr val="004F6B"/>
    <a:srgbClr val="739EAE"/>
    <a:srgbClr val="004C6B"/>
    <a:srgbClr val="F3F8E5"/>
    <a:srgbClr val="E1F0E9"/>
    <a:srgbClr val="E9F5FC"/>
    <a:srgbClr val="7FCBEB"/>
    <a:srgbClr val="E5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4"/>
    <p:restoredTop sz="94558"/>
  </p:normalViewPr>
  <p:slideViewPr>
    <p:cSldViewPr snapToGrid="0">
      <p:cViewPr varScale="1">
        <p:scale>
          <a:sx n="70" d="100"/>
          <a:sy n="70" d="100"/>
        </p:scale>
        <p:origin x="2916" y="66"/>
      </p:cViewPr>
      <p:guideLst>
        <p:guide pos="2267"/>
        <p:guide orient="horz" pos="6362"/>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8028C4D3-8667-DD49-8EF0-7F1D9378ACBD}" type="datetimeFigureOut">
              <a:rPr lang="en-GB" smtClean="0"/>
              <a:t>04/07/2023</a:t>
            </a:fld>
            <a:endParaRPr lang="en-GB"/>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2087AFF5-075B-A34E-BDF5-797E900CE625}" type="slidenum">
              <a:rPr lang="en-GB" smtClean="0"/>
              <a:t>‹#›</a:t>
            </a:fld>
            <a:endParaRPr lang="en-GB"/>
          </a:p>
        </p:txBody>
      </p:sp>
    </p:spTree>
    <p:extLst>
      <p:ext uri="{BB962C8B-B14F-4D97-AF65-F5344CB8AC3E}">
        <p14:creationId xmlns:p14="http://schemas.microsoft.com/office/powerpoint/2010/main" val="8674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87AFF5-075B-A34E-BDF5-797E900CE625}" type="slidenum">
              <a:rPr lang="en-GB" smtClean="0"/>
              <a:t>21</a:t>
            </a:fld>
            <a:endParaRPr lang="en-GB"/>
          </a:p>
        </p:txBody>
      </p:sp>
    </p:spTree>
    <p:extLst>
      <p:ext uri="{BB962C8B-B14F-4D97-AF65-F5344CB8AC3E}">
        <p14:creationId xmlns:p14="http://schemas.microsoft.com/office/powerpoint/2010/main" val="376369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80B0DB-6200-16EF-B7C2-4D053BF7EAE7}"/>
              </a:ext>
            </a:extLst>
          </p:cNvPr>
          <p:cNvSpPr>
            <a:spLocks noGrp="1"/>
          </p:cNvSpPr>
          <p:nvPr>
            <p:ph type="title" hasCustomPrompt="1"/>
          </p:nvPr>
        </p:nvSpPr>
        <p:spPr>
          <a:xfrm>
            <a:off x="505541" y="459740"/>
            <a:ext cx="5704569" cy="430887"/>
          </a:xfrm>
        </p:spPr>
        <p:txBody>
          <a:bodyPr>
            <a:noAutofit/>
          </a:bodyPr>
          <a:lstStyle/>
          <a:p>
            <a:r>
              <a:rPr lang="en-GB" dirty="0"/>
              <a:t>Click to edit title</a:t>
            </a:r>
          </a:p>
        </p:txBody>
      </p:sp>
      <p:cxnSp>
        <p:nvCxnSpPr>
          <p:cNvPr id="9" name="Straight Connector 8">
            <a:extLst>
              <a:ext uri="{FF2B5EF4-FFF2-40B4-BE49-F238E27FC236}">
                <a16:creationId xmlns:a16="http://schemas.microsoft.com/office/drawing/2014/main" id="{D3D17276-9029-2F1C-65F7-425EDF199BC5}"/>
              </a:ext>
            </a:extLst>
          </p:cNvPr>
          <p:cNvCxnSpPr>
            <a:cxnSpLocks/>
          </p:cNvCxnSpPr>
          <p:nvPr userDrawn="1"/>
        </p:nvCxnSpPr>
        <p:spPr>
          <a:xfrm>
            <a:off x="504000" y="1093843"/>
            <a:ext cx="570611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11D331F1-729C-493B-1F0F-76E2799EF9FC}"/>
              </a:ext>
            </a:extLst>
          </p:cNvPr>
          <p:cNvSpPr>
            <a:spLocks noGrp="1"/>
          </p:cNvSpPr>
          <p:nvPr>
            <p:ph type="ftr" sz="quarter" idx="10"/>
          </p:nvPr>
        </p:nvSpPr>
        <p:spPr/>
        <p:txBody>
          <a:bodyPr/>
          <a:lstStyle/>
          <a:p>
            <a:pPr>
              <a:spcBef>
                <a:spcPts val="140"/>
              </a:spcBef>
            </a:pPr>
            <a:r>
              <a:rPr lang="en-GB"/>
              <a:t>Healthwatch Doncaster Annual Report 2022-23</a:t>
            </a:r>
            <a:endParaRPr lang="en-GB" spc="-25" dirty="0"/>
          </a:p>
        </p:txBody>
      </p:sp>
      <p:sp>
        <p:nvSpPr>
          <p:cNvPr id="12" name="Slide Number Placeholder 11">
            <a:extLst>
              <a:ext uri="{FF2B5EF4-FFF2-40B4-BE49-F238E27FC236}">
                <a16:creationId xmlns:a16="http://schemas.microsoft.com/office/drawing/2014/main" id="{DB6D51E2-25EC-71B4-E9A1-36FA202C456D}"/>
              </a:ext>
            </a:extLst>
          </p:cNvPr>
          <p:cNvSpPr>
            <a:spLocks noGrp="1"/>
          </p:cNvSpPr>
          <p:nvPr>
            <p:ph type="sldNum" sz="quarter" idx="11"/>
          </p:nvPr>
        </p:nvSpPr>
        <p:spPr/>
        <p:txBody>
          <a:bodyPr/>
          <a:lstStyle/>
          <a:p>
            <a:pPr marL="55244">
              <a:spcBef>
                <a:spcPts val="185"/>
              </a:spcBef>
            </a:pPr>
            <a:fld id="{81D60167-4931-47E6-BA6A-407CBD079E47}" type="slidenum">
              <a:rPr lang="en-GB" smtClean="0"/>
              <a:pPr marL="55244">
                <a:spcBef>
                  <a:spcPts val="185"/>
                </a:spcBef>
              </a:pPr>
              <a:t>‹#›</a:t>
            </a:fld>
            <a:endParaRPr lang="en-GB" dirty="0"/>
          </a:p>
        </p:txBody>
      </p:sp>
      <p:sp>
        <p:nvSpPr>
          <p:cNvPr id="15" name="Text Placeholder 14">
            <a:extLst>
              <a:ext uri="{FF2B5EF4-FFF2-40B4-BE49-F238E27FC236}">
                <a16:creationId xmlns:a16="http://schemas.microsoft.com/office/drawing/2014/main" id="{C435C4D3-2565-453F-7485-E60F1A24443E}"/>
              </a:ext>
            </a:extLst>
          </p:cNvPr>
          <p:cNvSpPr>
            <a:spLocks noGrp="1"/>
          </p:cNvSpPr>
          <p:nvPr>
            <p:ph type="body" sz="quarter" idx="12"/>
          </p:nvPr>
        </p:nvSpPr>
        <p:spPr>
          <a:xfrm>
            <a:off x="501650" y="1268565"/>
            <a:ext cx="5708650" cy="4078135"/>
          </a:xfrm>
        </p:spPr>
        <p:txBody>
          <a:bodyPr/>
          <a:lstStyle>
            <a:lvl1pPr>
              <a:defRPr sz="1400" b="0" i="0">
                <a:solidFill>
                  <a:schemeClr val="accent6"/>
                </a:solidFill>
                <a:latin typeface="Poppins Medium" pitchFamily="2" charset="77"/>
                <a:cs typeface="Poppins Medium"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cSld>
  <p:clrMapOvr>
    <a:masterClrMapping/>
  </p:clrMapOvr>
  <p:extLst>
    <p:ext uri="{DCECCB84-F9BA-43D5-87BE-67443E8EF086}">
      <p15:sldGuideLst xmlns:p15="http://schemas.microsoft.com/office/powerpoint/2012/main">
        <p15:guide id="1" orient="horz" pos="3368" userDrawn="1">
          <p15:clr>
            <a:srgbClr val="FBAE40"/>
          </p15:clr>
        </p15:guide>
        <p15:guide id="2" pos="23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two lines and content">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80B0DB-6200-16EF-B7C2-4D053BF7EAE7}"/>
              </a:ext>
            </a:extLst>
          </p:cNvPr>
          <p:cNvSpPr>
            <a:spLocks noGrp="1"/>
          </p:cNvSpPr>
          <p:nvPr>
            <p:ph type="title" hasCustomPrompt="1"/>
          </p:nvPr>
        </p:nvSpPr>
        <p:spPr>
          <a:xfrm>
            <a:off x="505541" y="459740"/>
            <a:ext cx="5704569" cy="809742"/>
          </a:xfrm>
        </p:spPr>
        <p:txBody>
          <a:bodyPr>
            <a:noAutofit/>
          </a:bodyPr>
          <a:lstStyle/>
          <a:p>
            <a:r>
              <a:rPr lang="en-GB" dirty="0"/>
              <a:t>Click to edit title</a:t>
            </a:r>
            <a:br>
              <a:rPr lang="en-GB" dirty="0"/>
            </a:br>
            <a:r>
              <a:rPr lang="en-GB" dirty="0"/>
              <a:t>on two lines</a:t>
            </a:r>
          </a:p>
        </p:txBody>
      </p:sp>
      <p:cxnSp>
        <p:nvCxnSpPr>
          <p:cNvPr id="12" name="Straight Connector 11">
            <a:extLst>
              <a:ext uri="{FF2B5EF4-FFF2-40B4-BE49-F238E27FC236}">
                <a16:creationId xmlns:a16="http://schemas.microsoft.com/office/drawing/2014/main" id="{B247E888-9760-18DC-4BA2-32B618E54563}"/>
              </a:ext>
            </a:extLst>
          </p:cNvPr>
          <p:cNvCxnSpPr>
            <a:cxnSpLocks/>
          </p:cNvCxnSpPr>
          <p:nvPr userDrawn="1"/>
        </p:nvCxnSpPr>
        <p:spPr>
          <a:xfrm>
            <a:off x="504000" y="1481700"/>
            <a:ext cx="570611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61F5A066-7252-9969-32A5-16B8C306EB92}"/>
              </a:ext>
            </a:extLst>
          </p:cNvPr>
          <p:cNvSpPr>
            <a:spLocks noGrp="1"/>
          </p:cNvSpPr>
          <p:nvPr>
            <p:ph type="ftr" sz="quarter" idx="10"/>
          </p:nvPr>
        </p:nvSpPr>
        <p:spPr/>
        <p:txBody>
          <a:bodyPr/>
          <a:lstStyle/>
          <a:p>
            <a:pPr>
              <a:spcBef>
                <a:spcPts val="140"/>
              </a:spcBef>
            </a:pPr>
            <a:r>
              <a:rPr lang="en-GB"/>
              <a:t>Healthwatch Doncaster Annual Report 2022-23</a:t>
            </a:r>
            <a:endParaRPr lang="en-GB" spc="-25" dirty="0"/>
          </a:p>
        </p:txBody>
      </p:sp>
      <p:sp>
        <p:nvSpPr>
          <p:cNvPr id="14" name="Slide Number Placeholder 13">
            <a:extLst>
              <a:ext uri="{FF2B5EF4-FFF2-40B4-BE49-F238E27FC236}">
                <a16:creationId xmlns:a16="http://schemas.microsoft.com/office/drawing/2014/main" id="{439A54EC-2D60-0501-6932-7B04A1176BEF}"/>
              </a:ext>
            </a:extLst>
          </p:cNvPr>
          <p:cNvSpPr>
            <a:spLocks noGrp="1"/>
          </p:cNvSpPr>
          <p:nvPr>
            <p:ph type="sldNum" sz="quarter" idx="11"/>
          </p:nvPr>
        </p:nvSpPr>
        <p:spPr/>
        <p:txBody>
          <a:bodyPr/>
          <a:lstStyle/>
          <a:p>
            <a:pPr marL="55244">
              <a:spcBef>
                <a:spcPts val="185"/>
              </a:spcBef>
            </a:pPr>
            <a:fld id="{81D60167-4931-47E6-BA6A-407CBD079E47}" type="slidenum">
              <a:rPr lang="en-GB" smtClean="0"/>
              <a:pPr marL="55244">
                <a:spcBef>
                  <a:spcPts val="185"/>
                </a:spcBef>
              </a:pPr>
              <a:t>‹#›</a:t>
            </a:fld>
            <a:endParaRPr lang="en-GB" dirty="0"/>
          </a:p>
        </p:txBody>
      </p:sp>
      <p:sp>
        <p:nvSpPr>
          <p:cNvPr id="15" name="Text Placeholder 14">
            <a:extLst>
              <a:ext uri="{FF2B5EF4-FFF2-40B4-BE49-F238E27FC236}">
                <a16:creationId xmlns:a16="http://schemas.microsoft.com/office/drawing/2014/main" id="{274AA91F-304B-A91D-2B92-46705BCA6C58}"/>
              </a:ext>
            </a:extLst>
          </p:cNvPr>
          <p:cNvSpPr>
            <a:spLocks noGrp="1"/>
          </p:cNvSpPr>
          <p:nvPr>
            <p:ph type="body" sz="quarter" idx="12"/>
          </p:nvPr>
        </p:nvSpPr>
        <p:spPr>
          <a:xfrm>
            <a:off x="501650" y="1674951"/>
            <a:ext cx="5708650" cy="3567834"/>
          </a:xfrm>
        </p:spPr>
        <p:txBody>
          <a:bodyPr/>
          <a:lstStyle>
            <a:lvl1pPr>
              <a:defRPr sz="1400" b="0" i="0">
                <a:solidFill>
                  <a:schemeClr val="accent6"/>
                </a:solidFill>
                <a:latin typeface="Poppins Medium" pitchFamily="2" charset="77"/>
                <a:cs typeface="Poppins Medium"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38147757"/>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FF0F478-72D1-E806-F943-B3E36DA34893}"/>
              </a:ext>
            </a:extLst>
          </p:cNvPr>
          <p:cNvSpPr>
            <a:spLocks noGrp="1"/>
          </p:cNvSpPr>
          <p:nvPr>
            <p:ph type="ftr" sz="quarter" idx="10"/>
          </p:nvPr>
        </p:nvSpPr>
        <p:spPr/>
        <p:txBody>
          <a:bodyPr/>
          <a:lstStyle/>
          <a:p>
            <a:pPr>
              <a:spcBef>
                <a:spcPts val="140"/>
              </a:spcBef>
            </a:pPr>
            <a:r>
              <a:rPr lang="en-GB"/>
              <a:t>Healthwatch Doncaster Annual Report 2022-23</a:t>
            </a:r>
            <a:endParaRPr lang="en-GB" spc="-25" dirty="0"/>
          </a:p>
        </p:txBody>
      </p:sp>
      <p:sp>
        <p:nvSpPr>
          <p:cNvPr id="7" name="Slide Number Placeholder 6">
            <a:extLst>
              <a:ext uri="{FF2B5EF4-FFF2-40B4-BE49-F238E27FC236}">
                <a16:creationId xmlns:a16="http://schemas.microsoft.com/office/drawing/2014/main" id="{0237E8FE-3B4F-3ED3-3045-DCC26EEAFDD6}"/>
              </a:ext>
            </a:extLst>
          </p:cNvPr>
          <p:cNvSpPr>
            <a:spLocks noGrp="1"/>
          </p:cNvSpPr>
          <p:nvPr>
            <p:ph type="sldNum" sz="quarter" idx="11"/>
          </p:nvPr>
        </p:nvSpPr>
        <p:spPr/>
        <p:txBody>
          <a:bodyPr/>
          <a:lstStyle/>
          <a:p>
            <a:pPr marL="55244">
              <a:spcBef>
                <a:spcPts val="185"/>
              </a:spcBef>
            </a:pPr>
            <a:fld id="{81D60167-4931-47E6-BA6A-407CBD079E47}" type="slidenum">
              <a:rPr lang="en-GB" smtClean="0"/>
              <a:pPr marL="55244">
                <a:spcBef>
                  <a:spcPts val="185"/>
                </a:spcBef>
              </a:pPr>
              <a:t>‹#›</a:t>
            </a:fld>
            <a:endParaRPr lang="en-GB" dirty="0"/>
          </a:p>
        </p:txBody>
      </p:sp>
    </p:spTree>
  </p:cSld>
  <p:clrMapOvr>
    <a:masterClrMapping/>
  </p:clrMapOvr>
  <p:extLst>
    <p:ext uri="{DCECCB84-F9BA-43D5-87BE-67443E8EF086}">
      <p15:sldGuideLst xmlns:p15="http://schemas.microsoft.com/office/powerpoint/2012/main">
        <p15:guide id="1" orient="horz" pos="3368" userDrawn="1">
          <p15:clr>
            <a:srgbClr val="FBAE40"/>
          </p15:clr>
        </p15:guide>
        <p15:guide id="2" pos="23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with footer">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FF0F478-72D1-E806-F943-B3E36DA34893}"/>
              </a:ext>
            </a:extLst>
          </p:cNvPr>
          <p:cNvSpPr>
            <a:spLocks noGrp="1"/>
          </p:cNvSpPr>
          <p:nvPr>
            <p:ph type="ftr" sz="quarter" idx="10"/>
          </p:nvPr>
        </p:nvSpPr>
        <p:spPr/>
        <p:txBody>
          <a:bodyPr/>
          <a:lstStyle/>
          <a:p>
            <a:pPr>
              <a:spcBef>
                <a:spcPts val="140"/>
              </a:spcBef>
            </a:pPr>
            <a:r>
              <a:rPr lang="en-GB"/>
              <a:t>Healthwatch Doncaster Annual Report 2022-23</a:t>
            </a:r>
            <a:endParaRPr lang="en-GB" spc="-25" dirty="0"/>
          </a:p>
        </p:txBody>
      </p:sp>
      <p:sp>
        <p:nvSpPr>
          <p:cNvPr id="7" name="Slide Number Placeholder 6">
            <a:extLst>
              <a:ext uri="{FF2B5EF4-FFF2-40B4-BE49-F238E27FC236}">
                <a16:creationId xmlns:a16="http://schemas.microsoft.com/office/drawing/2014/main" id="{0237E8FE-3B4F-3ED3-3045-DCC26EEAFDD6}"/>
              </a:ext>
            </a:extLst>
          </p:cNvPr>
          <p:cNvSpPr>
            <a:spLocks noGrp="1"/>
          </p:cNvSpPr>
          <p:nvPr>
            <p:ph type="sldNum" sz="quarter" idx="11"/>
          </p:nvPr>
        </p:nvSpPr>
        <p:spPr/>
        <p:txBody>
          <a:bodyPr/>
          <a:lstStyle/>
          <a:p>
            <a:pPr marL="55244">
              <a:spcBef>
                <a:spcPts val="185"/>
              </a:spcBef>
            </a:pPr>
            <a:fld id="{81D60167-4931-47E6-BA6A-407CBD079E47}" type="slidenum">
              <a:rPr lang="en-GB" smtClean="0"/>
              <a:pPr marL="55244">
                <a:spcBef>
                  <a:spcPts val="185"/>
                </a:spcBef>
              </a:pPr>
              <a:t>‹#›</a:t>
            </a:fld>
            <a:endParaRPr lang="en-GB" dirty="0"/>
          </a:p>
        </p:txBody>
      </p:sp>
      <p:sp>
        <p:nvSpPr>
          <p:cNvPr id="9" name="Picture Placeholder 7">
            <a:extLst>
              <a:ext uri="{FF2B5EF4-FFF2-40B4-BE49-F238E27FC236}">
                <a16:creationId xmlns:a16="http://schemas.microsoft.com/office/drawing/2014/main" id="{E07EEDB0-8622-3584-F027-E508C9C24FB4}"/>
              </a:ext>
            </a:extLst>
          </p:cNvPr>
          <p:cNvSpPr>
            <a:spLocks noGrp="1"/>
          </p:cNvSpPr>
          <p:nvPr>
            <p:ph type="pic" sz="quarter" idx="12"/>
          </p:nvPr>
        </p:nvSpPr>
        <p:spPr>
          <a:xfrm>
            <a:off x="5059857" y="421746"/>
            <a:ext cx="1985708" cy="1985708"/>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a:lstStyle/>
          <a:p>
            <a:endParaRPr lang="en-GB"/>
          </a:p>
        </p:txBody>
      </p:sp>
      <p:sp>
        <p:nvSpPr>
          <p:cNvPr id="11" name="Picture Placeholder 7">
            <a:extLst>
              <a:ext uri="{FF2B5EF4-FFF2-40B4-BE49-F238E27FC236}">
                <a16:creationId xmlns:a16="http://schemas.microsoft.com/office/drawing/2014/main" id="{54D36092-18D9-6176-48A4-7882C6F4FC01}"/>
              </a:ext>
            </a:extLst>
          </p:cNvPr>
          <p:cNvSpPr>
            <a:spLocks noGrp="1"/>
          </p:cNvSpPr>
          <p:nvPr>
            <p:ph type="pic" sz="quarter" idx="13"/>
          </p:nvPr>
        </p:nvSpPr>
        <p:spPr>
          <a:xfrm>
            <a:off x="5059857" y="2854871"/>
            <a:ext cx="1985708" cy="1985708"/>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a:lstStyle/>
          <a:p>
            <a:endParaRPr lang="en-GB"/>
          </a:p>
        </p:txBody>
      </p:sp>
      <p:sp>
        <p:nvSpPr>
          <p:cNvPr id="13" name="Picture Placeholder 7">
            <a:extLst>
              <a:ext uri="{FF2B5EF4-FFF2-40B4-BE49-F238E27FC236}">
                <a16:creationId xmlns:a16="http://schemas.microsoft.com/office/drawing/2014/main" id="{47202178-558E-EE37-0277-714ED8F228E1}"/>
              </a:ext>
            </a:extLst>
          </p:cNvPr>
          <p:cNvSpPr>
            <a:spLocks noGrp="1"/>
          </p:cNvSpPr>
          <p:nvPr>
            <p:ph type="pic" sz="quarter" idx="14"/>
          </p:nvPr>
        </p:nvSpPr>
        <p:spPr>
          <a:xfrm>
            <a:off x="5059857" y="5497855"/>
            <a:ext cx="1985708" cy="1985708"/>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a:lstStyle/>
          <a:p>
            <a:endParaRPr lang="en-GB"/>
          </a:p>
        </p:txBody>
      </p:sp>
    </p:spTree>
    <p:extLst>
      <p:ext uri="{BB962C8B-B14F-4D97-AF65-F5344CB8AC3E}">
        <p14:creationId xmlns:p14="http://schemas.microsoft.com/office/powerpoint/2010/main" val="3040572870"/>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32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slide_1">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D28B4CE-E6EE-0D11-3C28-BFCA1FF6AD5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829"/>
          <a:stretch/>
        </p:blipFill>
        <p:spPr>
          <a:xfrm>
            <a:off x="3559005" y="5685424"/>
            <a:ext cx="3997495" cy="5007976"/>
          </a:xfrm>
          <a:prstGeom prst="rect">
            <a:avLst/>
          </a:prstGeom>
        </p:spPr>
      </p:pic>
      <p:sp>
        <p:nvSpPr>
          <p:cNvPr id="11" name="Text Placeholder 10">
            <a:extLst>
              <a:ext uri="{FF2B5EF4-FFF2-40B4-BE49-F238E27FC236}">
                <a16:creationId xmlns:a16="http://schemas.microsoft.com/office/drawing/2014/main" id="{F39A5636-E97D-4AAB-77A6-02C8D1C9DF18}"/>
              </a:ext>
            </a:extLst>
          </p:cNvPr>
          <p:cNvSpPr>
            <a:spLocks noGrp="1"/>
          </p:cNvSpPr>
          <p:nvPr>
            <p:ph type="body" sz="quarter" idx="13"/>
          </p:nvPr>
        </p:nvSpPr>
        <p:spPr>
          <a:xfrm>
            <a:off x="501650" y="7741729"/>
            <a:ext cx="5938907" cy="1746250"/>
          </a:xfrm>
        </p:spPr>
        <p:txBody>
          <a:bodyPr>
            <a:noAutofit/>
          </a:bodyPr>
          <a:lstStyle>
            <a:lvl1pPr>
              <a:defRPr sz="1800" b="0" i="0">
                <a:solidFill>
                  <a:schemeClr val="accent6"/>
                </a:solidFill>
                <a:latin typeface="Poppins Medium" pitchFamily="2" charset="77"/>
                <a:cs typeface="Poppins Medium" pitchFamily="2" charset="77"/>
              </a:defRPr>
            </a:lvl1pPr>
            <a:lvl2pPr>
              <a:defRPr sz="1600" b="0" i="0">
                <a:solidFill>
                  <a:schemeClr val="accent6"/>
                </a:solidFill>
                <a:latin typeface="Poppins Medium" pitchFamily="2" charset="77"/>
                <a:cs typeface="Poppins Medium" pitchFamily="2" charset="77"/>
              </a:defRPr>
            </a:lvl2pPr>
            <a:lvl3pPr>
              <a:defRPr sz="1600" b="0" i="0">
                <a:solidFill>
                  <a:schemeClr val="accent6"/>
                </a:solidFill>
                <a:latin typeface="Poppins Medium" pitchFamily="2" charset="77"/>
                <a:cs typeface="Poppins Medium" pitchFamily="2" charset="77"/>
              </a:defRPr>
            </a:lvl3pPr>
            <a:lvl4pPr>
              <a:defRPr sz="1600" b="0" i="0">
                <a:solidFill>
                  <a:schemeClr val="accent6"/>
                </a:solidFill>
                <a:latin typeface="Poppins Medium" pitchFamily="2" charset="77"/>
                <a:cs typeface="Poppins Medium" pitchFamily="2" charset="77"/>
              </a:defRPr>
            </a:lvl4pPr>
            <a:lvl5pPr>
              <a:defRPr sz="1600" b="0" i="0">
                <a:solidFill>
                  <a:schemeClr val="accent6"/>
                </a:solidFill>
                <a:latin typeface="Poppins Medium" pitchFamily="2" charset="77"/>
                <a:cs typeface="Poppins Medium" pitchFamily="2" charset="77"/>
              </a:defRPr>
            </a:lvl5pPr>
          </a:lstStyle>
          <a:p>
            <a:pPr lvl="0"/>
            <a:r>
              <a:rPr lang="en-GB" dirty="0"/>
              <a:t>Click to edit Master text styles</a:t>
            </a:r>
          </a:p>
        </p:txBody>
      </p:sp>
      <p:sp>
        <p:nvSpPr>
          <p:cNvPr id="2" name="Title 1">
            <a:extLst>
              <a:ext uri="{FF2B5EF4-FFF2-40B4-BE49-F238E27FC236}">
                <a16:creationId xmlns:a16="http://schemas.microsoft.com/office/drawing/2014/main" id="{771A0802-0E41-E684-9530-30533717864B}"/>
              </a:ext>
            </a:extLst>
          </p:cNvPr>
          <p:cNvSpPr>
            <a:spLocks noGrp="1"/>
          </p:cNvSpPr>
          <p:nvPr>
            <p:ph type="title" hasCustomPrompt="1"/>
          </p:nvPr>
        </p:nvSpPr>
        <p:spPr>
          <a:xfrm>
            <a:off x="505542" y="5995045"/>
            <a:ext cx="5935016" cy="1488440"/>
          </a:xfrm>
        </p:spPr>
        <p:txBody>
          <a:bodyPr>
            <a:noAutofit/>
          </a:bodyPr>
          <a:lstStyle>
            <a:lvl1pPr>
              <a:defRPr sz="5000">
                <a:solidFill>
                  <a:schemeClr val="accent6"/>
                </a:solidFill>
              </a:defRPr>
            </a:lvl1pPr>
          </a:lstStyle>
          <a:p>
            <a:r>
              <a:rPr lang="en-GB" dirty="0"/>
              <a:t>Click to edit title</a:t>
            </a:r>
          </a:p>
        </p:txBody>
      </p:sp>
      <p:sp>
        <p:nvSpPr>
          <p:cNvPr id="7" name="Picture Placeholder 6">
            <a:extLst>
              <a:ext uri="{FF2B5EF4-FFF2-40B4-BE49-F238E27FC236}">
                <a16:creationId xmlns:a16="http://schemas.microsoft.com/office/drawing/2014/main" id="{0A3882BB-D0DD-1DFF-38FF-F78BAE499A60}"/>
              </a:ext>
            </a:extLst>
          </p:cNvPr>
          <p:cNvSpPr>
            <a:spLocks noGrp="1"/>
          </p:cNvSpPr>
          <p:nvPr>
            <p:ph type="pic" sz="quarter" idx="12"/>
          </p:nvPr>
        </p:nvSpPr>
        <p:spPr>
          <a:xfrm>
            <a:off x="0" y="0"/>
            <a:ext cx="7556500" cy="5710238"/>
          </a:xfrm>
          <a:solidFill>
            <a:schemeClr val="bg1">
              <a:lumMod val="85000"/>
            </a:schemeClr>
          </a:solidFill>
        </p:spPr>
        <p:txBody>
          <a:bodyPr/>
          <a:lstStyle/>
          <a:p>
            <a:endParaRPr lang="en-GB"/>
          </a:p>
        </p:txBody>
      </p:sp>
      <p:sp>
        <p:nvSpPr>
          <p:cNvPr id="3" name="Footer Placeholder 2">
            <a:extLst>
              <a:ext uri="{FF2B5EF4-FFF2-40B4-BE49-F238E27FC236}">
                <a16:creationId xmlns:a16="http://schemas.microsoft.com/office/drawing/2014/main" id="{25CB56F4-6E5B-C4E1-9B52-DD13D79A2701}"/>
              </a:ext>
            </a:extLst>
          </p:cNvPr>
          <p:cNvSpPr>
            <a:spLocks noGrp="1"/>
          </p:cNvSpPr>
          <p:nvPr>
            <p:ph type="ftr" sz="quarter" idx="10"/>
          </p:nvPr>
        </p:nvSpPr>
        <p:spPr/>
        <p:txBody>
          <a:bodyPr/>
          <a:lstStyle/>
          <a:p>
            <a:pPr>
              <a:spcBef>
                <a:spcPts val="140"/>
              </a:spcBef>
            </a:pPr>
            <a:r>
              <a:rPr lang="en-GB"/>
              <a:t>Healthwatch Doncaster Annual Report 2022-23</a:t>
            </a:r>
            <a:endParaRPr lang="en-GB" spc="-25" dirty="0"/>
          </a:p>
        </p:txBody>
      </p:sp>
      <p:sp>
        <p:nvSpPr>
          <p:cNvPr id="4" name="Slide Number Placeholder 3">
            <a:extLst>
              <a:ext uri="{FF2B5EF4-FFF2-40B4-BE49-F238E27FC236}">
                <a16:creationId xmlns:a16="http://schemas.microsoft.com/office/drawing/2014/main" id="{256473F1-8B7B-8BDE-B364-526E43F93824}"/>
              </a:ext>
            </a:extLst>
          </p:cNvPr>
          <p:cNvSpPr>
            <a:spLocks noGrp="1"/>
          </p:cNvSpPr>
          <p:nvPr>
            <p:ph type="sldNum" sz="quarter" idx="11"/>
          </p:nvPr>
        </p:nvSpPr>
        <p:spPr/>
        <p:txBody>
          <a:bodyPr/>
          <a:lstStyle/>
          <a:p>
            <a:pPr marL="55244">
              <a:spcBef>
                <a:spcPts val="185"/>
              </a:spcBef>
            </a:pPr>
            <a:fld id="{81D60167-4931-47E6-BA6A-407CBD079E47}" type="slidenum">
              <a:rPr lang="en-GB" smtClean="0"/>
              <a:pPr marL="55244">
                <a:spcBef>
                  <a:spcPts val="185"/>
                </a:spcBef>
              </a:pPr>
              <a:t>‹#›</a:t>
            </a:fld>
            <a:endParaRPr lang="en-GB" dirty="0"/>
          </a:p>
        </p:txBody>
      </p:sp>
    </p:spTree>
    <p:extLst>
      <p:ext uri="{BB962C8B-B14F-4D97-AF65-F5344CB8AC3E}">
        <p14:creationId xmlns:p14="http://schemas.microsoft.com/office/powerpoint/2010/main" val="101601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slide_2">
    <p:spTree>
      <p:nvGrpSpPr>
        <p:cNvPr id="1" name=""/>
        <p:cNvGrpSpPr/>
        <p:nvPr/>
      </p:nvGrpSpPr>
      <p:grpSpPr>
        <a:xfrm>
          <a:off x="0" y="0"/>
          <a:ext cx="0" cy="0"/>
          <a:chOff x="0" y="0"/>
          <a:chExt cx="0" cy="0"/>
        </a:xfrm>
      </p:grpSpPr>
      <p:pic>
        <p:nvPicPr>
          <p:cNvPr id="13" name="Picture 12" descr="A picture containing text, watch&#10;&#10;Description automatically generated">
            <a:extLst>
              <a:ext uri="{FF2B5EF4-FFF2-40B4-BE49-F238E27FC236}">
                <a16:creationId xmlns:a16="http://schemas.microsoft.com/office/drawing/2014/main" id="{7AFC0291-74F0-A769-728B-C926DFBC31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1789" t="75567"/>
          <a:stretch/>
        </p:blipFill>
        <p:spPr>
          <a:xfrm>
            <a:off x="4860758" y="8947147"/>
            <a:ext cx="2695741" cy="1746251"/>
          </a:xfrm>
          <a:prstGeom prst="rect">
            <a:avLst/>
          </a:prstGeom>
        </p:spPr>
      </p:pic>
      <p:pic>
        <p:nvPicPr>
          <p:cNvPr id="14" name="Picture 13" descr="A picture containing text, watch&#10;&#10;Description automatically generated">
            <a:extLst>
              <a:ext uri="{FF2B5EF4-FFF2-40B4-BE49-F238E27FC236}">
                <a16:creationId xmlns:a16="http://schemas.microsoft.com/office/drawing/2014/main" id="{9F1E0A89-F5CC-7BCC-64E3-E28F97DF42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472" t="16232" b="48277"/>
          <a:stretch/>
        </p:blipFill>
        <p:spPr>
          <a:xfrm>
            <a:off x="5191124" y="4263691"/>
            <a:ext cx="2365375" cy="2536598"/>
          </a:xfrm>
          <a:prstGeom prst="rect">
            <a:avLst/>
          </a:prstGeom>
        </p:spPr>
      </p:pic>
      <p:sp>
        <p:nvSpPr>
          <p:cNvPr id="8" name="Picture Placeholder 6">
            <a:extLst>
              <a:ext uri="{FF2B5EF4-FFF2-40B4-BE49-F238E27FC236}">
                <a16:creationId xmlns:a16="http://schemas.microsoft.com/office/drawing/2014/main" id="{D585B9D8-D37A-0C51-B5B0-44C09C6A2F9E}"/>
              </a:ext>
            </a:extLst>
          </p:cNvPr>
          <p:cNvSpPr>
            <a:spLocks noGrp="1"/>
          </p:cNvSpPr>
          <p:nvPr>
            <p:ph type="pic" sz="quarter" idx="12"/>
          </p:nvPr>
        </p:nvSpPr>
        <p:spPr>
          <a:xfrm>
            <a:off x="0" y="0"/>
            <a:ext cx="7556500" cy="4273207"/>
          </a:xfrm>
          <a:solidFill>
            <a:schemeClr val="bg1">
              <a:lumMod val="85000"/>
            </a:schemeClr>
          </a:solidFill>
        </p:spPr>
        <p:txBody>
          <a:bodyPr/>
          <a:lstStyle/>
          <a:p>
            <a:endParaRPr lang="en-GB"/>
          </a:p>
        </p:txBody>
      </p:sp>
      <p:sp>
        <p:nvSpPr>
          <p:cNvPr id="3" name="Footer Placeholder 2">
            <a:extLst>
              <a:ext uri="{FF2B5EF4-FFF2-40B4-BE49-F238E27FC236}">
                <a16:creationId xmlns:a16="http://schemas.microsoft.com/office/drawing/2014/main" id="{73C0B77B-AB98-6CE7-011C-C0DB82E288AE}"/>
              </a:ext>
            </a:extLst>
          </p:cNvPr>
          <p:cNvSpPr>
            <a:spLocks noGrp="1"/>
          </p:cNvSpPr>
          <p:nvPr>
            <p:ph type="ftr" sz="quarter" idx="10"/>
          </p:nvPr>
        </p:nvSpPr>
        <p:spPr/>
        <p:txBody>
          <a:bodyPr/>
          <a:lstStyle/>
          <a:p>
            <a:pPr>
              <a:spcBef>
                <a:spcPts val="140"/>
              </a:spcBef>
            </a:pPr>
            <a:r>
              <a:rPr lang="en-GB"/>
              <a:t>Healthwatch Doncaster Annual Report 2022-23</a:t>
            </a:r>
            <a:endParaRPr lang="en-GB" spc="-25" dirty="0"/>
          </a:p>
        </p:txBody>
      </p:sp>
      <p:sp>
        <p:nvSpPr>
          <p:cNvPr id="4" name="Slide Number Placeholder 3">
            <a:extLst>
              <a:ext uri="{FF2B5EF4-FFF2-40B4-BE49-F238E27FC236}">
                <a16:creationId xmlns:a16="http://schemas.microsoft.com/office/drawing/2014/main" id="{0D4E4369-3D0C-AAFA-E2EC-B763EB1723AC}"/>
              </a:ext>
            </a:extLst>
          </p:cNvPr>
          <p:cNvSpPr>
            <a:spLocks noGrp="1"/>
          </p:cNvSpPr>
          <p:nvPr>
            <p:ph type="sldNum" sz="quarter" idx="11"/>
          </p:nvPr>
        </p:nvSpPr>
        <p:spPr/>
        <p:txBody>
          <a:bodyPr/>
          <a:lstStyle/>
          <a:p>
            <a:pPr marL="55244">
              <a:spcBef>
                <a:spcPts val="185"/>
              </a:spcBef>
            </a:pPr>
            <a:fld id="{81D60167-4931-47E6-BA6A-407CBD079E47}" type="slidenum">
              <a:rPr lang="en-GB" smtClean="0"/>
              <a:pPr marL="55244">
                <a:spcBef>
                  <a:spcPts val="185"/>
                </a:spcBef>
              </a:pPr>
              <a:t>‹#›</a:t>
            </a:fld>
            <a:endParaRPr lang="en-GB" dirty="0"/>
          </a:p>
        </p:txBody>
      </p:sp>
      <p:sp>
        <p:nvSpPr>
          <p:cNvPr id="9" name="Text Placeholder 10">
            <a:extLst>
              <a:ext uri="{FF2B5EF4-FFF2-40B4-BE49-F238E27FC236}">
                <a16:creationId xmlns:a16="http://schemas.microsoft.com/office/drawing/2014/main" id="{3307315E-5225-76DF-02ED-4F0BE0496F46}"/>
              </a:ext>
            </a:extLst>
          </p:cNvPr>
          <p:cNvSpPr>
            <a:spLocks noGrp="1"/>
          </p:cNvSpPr>
          <p:nvPr>
            <p:ph type="body" sz="quarter" idx="13"/>
          </p:nvPr>
        </p:nvSpPr>
        <p:spPr>
          <a:xfrm>
            <a:off x="501651" y="6319729"/>
            <a:ext cx="6058176" cy="1746250"/>
          </a:xfrm>
        </p:spPr>
        <p:txBody>
          <a:bodyPr>
            <a:noAutofit/>
          </a:bodyPr>
          <a:lstStyle>
            <a:lvl1pPr>
              <a:defRPr sz="1800" b="0" i="0">
                <a:solidFill>
                  <a:schemeClr val="accent6"/>
                </a:solidFill>
                <a:latin typeface="Poppins Medium" pitchFamily="2" charset="77"/>
                <a:cs typeface="Poppins Medium" pitchFamily="2" charset="77"/>
              </a:defRPr>
            </a:lvl1pPr>
            <a:lvl2pPr>
              <a:defRPr sz="1600" b="0" i="0">
                <a:solidFill>
                  <a:schemeClr val="accent6"/>
                </a:solidFill>
                <a:latin typeface="Poppins Medium" pitchFamily="2" charset="77"/>
                <a:cs typeface="Poppins Medium" pitchFamily="2" charset="77"/>
              </a:defRPr>
            </a:lvl2pPr>
            <a:lvl3pPr>
              <a:defRPr sz="1600" b="0" i="0">
                <a:solidFill>
                  <a:schemeClr val="accent6"/>
                </a:solidFill>
                <a:latin typeface="Poppins Medium" pitchFamily="2" charset="77"/>
                <a:cs typeface="Poppins Medium" pitchFamily="2" charset="77"/>
              </a:defRPr>
            </a:lvl3pPr>
            <a:lvl4pPr>
              <a:defRPr sz="1600" b="0" i="0">
                <a:solidFill>
                  <a:schemeClr val="accent6"/>
                </a:solidFill>
                <a:latin typeface="Poppins Medium" pitchFamily="2" charset="77"/>
                <a:cs typeface="Poppins Medium" pitchFamily="2" charset="77"/>
              </a:defRPr>
            </a:lvl4pPr>
            <a:lvl5pPr>
              <a:defRPr sz="1600" b="0" i="0">
                <a:solidFill>
                  <a:schemeClr val="accent6"/>
                </a:solidFill>
                <a:latin typeface="Poppins Medium" pitchFamily="2" charset="77"/>
                <a:cs typeface="Poppins Medium" pitchFamily="2" charset="77"/>
              </a:defRPr>
            </a:lvl5pPr>
          </a:lstStyle>
          <a:p>
            <a:pPr lvl="0"/>
            <a:r>
              <a:rPr lang="en-GB" dirty="0"/>
              <a:t>Click to edit Master text styles</a:t>
            </a:r>
          </a:p>
        </p:txBody>
      </p:sp>
      <p:sp>
        <p:nvSpPr>
          <p:cNvPr id="10" name="Title 1">
            <a:extLst>
              <a:ext uri="{FF2B5EF4-FFF2-40B4-BE49-F238E27FC236}">
                <a16:creationId xmlns:a16="http://schemas.microsoft.com/office/drawing/2014/main" id="{24A7A019-0948-1D07-84B7-7E8D0BBCEA81}"/>
              </a:ext>
            </a:extLst>
          </p:cNvPr>
          <p:cNvSpPr>
            <a:spLocks noGrp="1"/>
          </p:cNvSpPr>
          <p:nvPr>
            <p:ph type="title" hasCustomPrompt="1"/>
          </p:nvPr>
        </p:nvSpPr>
        <p:spPr>
          <a:xfrm>
            <a:off x="505542" y="4573045"/>
            <a:ext cx="5040494" cy="1488440"/>
          </a:xfrm>
        </p:spPr>
        <p:txBody>
          <a:bodyPr>
            <a:noAutofit/>
          </a:bodyPr>
          <a:lstStyle>
            <a:lvl1pPr>
              <a:defRPr sz="5000">
                <a:solidFill>
                  <a:schemeClr val="accent6"/>
                </a:solidFill>
              </a:defRPr>
            </a:lvl1pPr>
          </a:lstStyle>
          <a:p>
            <a:r>
              <a:rPr lang="en-GB" dirty="0"/>
              <a:t>Click to edit title</a:t>
            </a:r>
          </a:p>
        </p:txBody>
      </p:sp>
    </p:spTree>
    <p:extLst>
      <p:ext uri="{BB962C8B-B14F-4D97-AF65-F5344CB8AC3E}">
        <p14:creationId xmlns:p14="http://schemas.microsoft.com/office/powerpoint/2010/main" val="202048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15" name="Rectangle 14"/>
          <p:cNvSpPr/>
          <p:nvPr userDrawn="1"/>
        </p:nvSpPr>
        <p:spPr>
          <a:xfrm>
            <a:off x="0" y="0"/>
            <a:ext cx="7556500" cy="10693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314830" y="411250"/>
            <a:ext cx="7005554" cy="5398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72258" y="527850"/>
            <a:ext cx="6690698" cy="9522951"/>
          </a:xfrm>
        </p:spPr>
        <p:txBody>
          <a:bodyPr lIns="0"/>
          <a:lstStyle>
            <a:lvl1pPr>
              <a:lnSpc>
                <a:spcPts val="2591"/>
              </a:lnSpc>
              <a:spcAft>
                <a:spcPts val="1619"/>
              </a:spcAft>
              <a:defRPr sz="1943" b="1">
                <a:solidFill>
                  <a:schemeClr val="bg1"/>
                </a:solidFill>
                <a:latin typeface="+mj-lt"/>
              </a:defRPr>
            </a:lvl1pPr>
            <a:lvl2pPr marL="0" indent="0">
              <a:lnSpc>
                <a:spcPts val="1403"/>
              </a:lnSpc>
              <a:spcBef>
                <a:spcPts val="1295"/>
              </a:spcBef>
              <a:spcAft>
                <a:spcPts val="648"/>
              </a:spcAft>
              <a:buClr>
                <a:schemeClr val="tx1"/>
              </a:buClr>
              <a:buSzPct val="120000"/>
              <a:buFont typeface="Arial" pitchFamily="34" charset="0"/>
              <a:buNone/>
              <a:defRPr sz="1295" b="1">
                <a:solidFill>
                  <a:schemeClr val="accent1"/>
                </a:solidFill>
              </a:defRPr>
            </a:lvl2pPr>
            <a:lvl3pPr marL="0" indent="0">
              <a:lnSpc>
                <a:spcPts val="1511"/>
              </a:lnSpc>
              <a:spcBef>
                <a:spcPts val="648"/>
              </a:spcBef>
              <a:spcAft>
                <a:spcPts val="648"/>
              </a:spcAft>
              <a:buClr>
                <a:schemeClr val="tx1"/>
              </a:buClr>
              <a:buSzPct val="120000"/>
              <a:buFont typeface="Arial" pitchFamily="34" charset="0"/>
              <a:buNone/>
              <a:defRPr sz="1295">
                <a:solidFill>
                  <a:srgbClr val="000000"/>
                </a:solidFill>
              </a:defRPr>
            </a:lvl3pPr>
            <a:lvl4pPr marL="194310" indent="-194310">
              <a:lnSpc>
                <a:spcPts val="1295"/>
              </a:lnSpc>
              <a:spcAft>
                <a:spcPts val="0"/>
              </a:spcAft>
              <a:buClr>
                <a:srgbClr val="000000"/>
              </a:buClr>
              <a:buFont typeface="Arial" pitchFamily="34" charset="0"/>
              <a:buChar char="•"/>
              <a:defRPr sz="1295">
                <a:solidFill>
                  <a:srgbClr val="000000"/>
                </a:solidFill>
              </a:defRPr>
            </a:lvl4pPr>
            <a:lvl5pPr>
              <a:lnSpc>
                <a:spcPts val="1511"/>
              </a:lnSpc>
              <a:spcAft>
                <a:spcPts val="1295"/>
              </a:spcAft>
              <a:defRPr sz="1295"/>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extLst>
      <p:ext uri="{BB962C8B-B14F-4D97-AF65-F5344CB8AC3E}">
        <p14:creationId xmlns:p14="http://schemas.microsoft.com/office/powerpoint/2010/main" val="66422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bg object 16">
            <a:extLst>
              <a:ext uri="{FF2B5EF4-FFF2-40B4-BE49-F238E27FC236}">
                <a16:creationId xmlns:a16="http://schemas.microsoft.com/office/drawing/2014/main" id="{CA08B9A8-DA2B-98F4-D262-0C4D8575E2B7}"/>
              </a:ext>
            </a:extLst>
          </p:cNvPr>
          <p:cNvSpPr/>
          <p:nvPr userDrawn="1"/>
        </p:nvSpPr>
        <p:spPr>
          <a:xfrm>
            <a:off x="0" y="10067709"/>
            <a:ext cx="384175" cy="339090"/>
          </a:xfrm>
          <a:custGeom>
            <a:avLst/>
            <a:gdLst/>
            <a:ahLst/>
            <a:cxnLst/>
            <a:rect l="l" t="t" r="r" b="b"/>
            <a:pathLst>
              <a:path w="384175" h="339090">
                <a:moveTo>
                  <a:pt x="383844" y="0"/>
                </a:moveTo>
                <a:lnTo>
                  <a:pt x="0" y="0"/>
                </a:lnTo>
                <a:lnTo>
                  <a:pt x="0" y="338848"/>
                </a:lnTo>
                <a:lnTo>
                  <a:pt x="383844" y="338848"/>
                </a:lnTo>
                <a:lnTo>
                  <a:pt x="383844" y="0"/>
                </a:lnTo>
                <a:close/>
              </a:path>
            </a:pathLst>
          </a:custGeom>
          <a:solidFill>
            <a:srgbClr val="7FCBEB"/>
          </a:solidFill>
        </p:spPr>
        <p:txBody>
          <a:bodyPr wrap="square" lIns="0" tIns="0" rIns="0" bIns="0" rtlCol="0">
            <a:noAutofit/>
          </a:bodyPr>
          <a:lstStyle/>
          <a:p>
            <a:endParaRPr/>
          </a:p>
        </p:txBody>
      </p:sp>
      <p:sp>
        <p:nvSpPr>
          <p:cNvPr id="7" name="Title Placeholder 6">
            <a:extLst>
              <a:ext uri="{FF2B5EF4-FFF2-40B4-BE49-F238E27FC236}">
                <a16:creationId xmlns:a16="http://schemas.microsoft.com/office/drawing/2014/main" id="{2698E93E-D23C-0DC7-4410-7C01BC8F01DC}"/>
              </a:ext>
            </a:extLst>
          </p:cNvPr>
          <p:cNvSpPr>
            <a:spLocks noGrp="1"/>
          </p:cNvSpPr>
          <p:nvPr>
            <p:ph type="title"/>
          </p:nvPr>
        </p:nvSpPr>
        <p:spPr>
          <a:xfrm>
            <a:off x="505541" y="459740"/>
            <a:ext cx="6518275" cy="430887"/>
          </a:xfrm>
          <a:prstGeom prst="rect">
            <a:avLst/>
          </a:prstGeom>
        </p:spPr>
        <p:txBody>
          <a:bodyPr vert="horz" lIns="0" tIns="0" rIns="0" bIns="0" rtlCol="0" anchor="t">
            <a:noAutofit/>
          </a:bodyPr>
          <a:lstStyle/>
          <a:p>
            <a:r>
              <a:rPr lang="en-GB" dirty="0"/>
              <a:t>Click to edit Master title style</a:t>
            </a:r>
          </a:p>
        </p:txBody>
      </p:sp>
      <p:sp>
        <p:nvSpPr>
          <p:cNvPr id="4" name="Holder 4"/>
          <p:cNvSpPr>
            <a:spLocks noGrp="1"/>
          </p:cNvSpPr>
          <p:nvPr>
            <p:ph type="ftr" sz="quarter" idx="5"/>
          </p:nvPr>
        </p:nvSpPr>
        <p:spPr>
          <a:xfrm>
            <a:off x="500442" y="10175301"/>
            <a:ext cx="6554407" cy="123111"/>
          </a:xfrm>
          <a:prstGeom prst="rect">
            <a:avLst/>
          </a:prstGeom>
        </p:spPr>
        <p:txBody>
          <a:bodyPr wrap="square" lIns="0" tIns="0" rIns="0" bIns="0">
            <a:spAutoFit/>
          </a:bodyPr>
          <a:lstStyle>
            <a:lvl1pPr marL="0">
              <a:defRPr sz="800" b="0" i="0">
                <a:solidFill>
                  <a:srgbClr val="575756"/>
                </a:solidFill>
                <a:latin typeface="Poppins" pitchFamily="2" charset="77"/>
                <a:cs typeface="Poppins" pitchFamily="2" charset="77"/>
              </a:defRPr>
            </a:lvl1pPr>
          </a:lstStyle>
          <a:p>
            <a:pPr>
              <a:spcBef>
                <a:spcPts val="140"/>
              </a:spcBef>
            </a:pPr>
            <a:r>
              <a:rPr lang="en-GB"/>
              <a:t>Healthwatch Doncaster Annual Report 2022-23</a:t>
            </a:r>
            <a:endParaRPr lang="en-GB" spc="-25" dirty="0"/>
          </a:p>
        </p:txBody>
      </p:sp>
      <p:sp>
        <p:nvSpPr>
          <p:cNvPr id="6" name="Holder 6"/>
          <p:cNvSpPr>
            <a:spLocks noGrp="1"/>
          </p:cNvSpPr>
          <p:nvPr>
            <p:ph type="sldNum" sz="quarter" idx="7"/>
          </p:nvPr>
        </p:nvSpPr>
        <p:spPr>
          <a:xfrm>
            <a:off x="-65845" y="10115064"/>
            <a:ext cx="384175" cy="253916"/>
          </a:xfrm>
          <a:prstGeom prst="rect">
            <a:avLst/>
          </a:prstGeom>
        </p:spPr>
        <p:txBody>
          <a:bodyPr wrap="square" lIns="0" tIns="0" rIns="0" bIns="0" anchor="ctr">
            <a:spAutoFit/>
          </a:bodyPr>
          <a:lstStyle>
            <a:lvl1pPr algn="r">
              <a:defRPr sz="1600" b="1" i="0" spc="0">
                <a:solidFill>
                  <a:srgbClr val="004F6B"/>
                </a:solidFill>
                <a:latin typeface="Poppins SemiBold" pitchFamily="2" charset="77"/>
                <a:cs typeface="Poppins SemiBold" pitchFamily="2" charset="77"/>
              </a:defRPr>
            </a:lvl1pPr>
          </a:lstStyle>
          <a:p>
            <a:pPr marL="55244">
              <a:spcBef>
                <a:spcPts val="185"/>
              </a:spcBef>
            </a:pPr>
            <a:fld id="{81D60167-4931-47E6-BA6A-407CBD079E47}" type="slidenum">
              <a:rPr lang="en-GB" smtClean="0"/>
              <a:pPr marL="55244">
                <a:spcBef>
                  <a:spcPts val="185"/>
                </a:spcBef>
              </a:pPr>
              <a:t>‹#›</a:t>
            </a:fld>
            <a:endParaRPr lang="en-GB" dirty="0"/>
          </a:p>
        </p:txBody>
      </p:sp>
      <p:sp>
        <p:nvSpPr>
          <p:cNvPr id="9" name="Text Placeholder 8">
            <a:extLst>
              <a:ext uri="{FF2B5EF4-FFF2-40B4-BE49-F238E27FC236}">
                <a16:creationId xmlns:a16="http://schemas.microsoft.com/office/drawing/2014/main" id="{628C3A0D-D663-DCE6-7626-3B8094179D6A}"/>
              </a:ext>
            </a:extLst>
          </p:cNvPr>
          <p:cNvSpPr>
            <a:spLocks noGrp="1"/>
          </p:cNvSpPr>
          <p:nvPr>
            <p:ph type="body" idx="1"/>
          </p:nvPr>
        </p:nvSpPr>
        <p:spPr>
          <a:xfrm>
            <a:off x="519113" y="1252681"/>
            <a:ext cx="6518275" cy="81247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cSld>
  <p:clrMap bg1="lt1" tx1="dk1" bg2="lt2" tx2="dk2" accent1="accent1" accent2="accent2" accent3="accent3" accent4="accent4" accent5="accent5" accent6="accent6" hlink="hlink" folHlink="folHlink"/>
  <p:sldLayoutIdLst>
    <p:sldLayoutId id="2147483662" r:id="rId1"/>
    <p:sldLayoutId id="2147483667" r:id="rId2"/>
    <p:sldLayoutId id="2147483665" r:id="rId3"/>
    <p:sldLayoutId id="2147483670" r:id="rId4"/>
    <p:sldLayoutId id="2147483666" r:id="rId5"/>
    <p:sldLayoutId id="2147483668" r:id="rId6"/>
    <p:sldLayoutId id="2147483669" r:id="rId7"/>
    <p:sldLayoutId id="2147483671" r:id="rId8"/>
  </p:sldLayoutIdLst>
  <p:hf hdr="0" dt="0"/>
  <p:txStyles>
    <p:titleStyle>
      <a:lvl1pPr>
        <a:defRPr sz="2800" b="1" i="0">
          <a:solidFill>
            <a:schemeClr val="accent1"/>
          </a:solidFill>
          <a:latin typeface="Poppins" pitchFamily="2" charset="77"/>
          <a:ea typeface="+mj-ea"/>
          <a:cs typeface="Poppins" pitchFamily="2" charset="77"/>
        </a:defRPr>
      </a:lvl1pPr>
    </p:titleStyle>
    <p:bodyStyle>
      <a:lvl1pPr marL="0">
        <a:defRPr sz="1200" b="0" i="0">
          <a:solidFill>
            <a:schemeClr val="tx1"/>
          </a:solidFill>
          <a:latin typeface="Poppins Light" pitchFamily="2" charset="77"/>
          <a:ea typeface="+mn-ea"/>
          <a:cs typeface="Poppins Light"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pos="2380" userDrawn="1">
          <p15:clr>
            <a:srgbClr val="F26B43"/>
          </p15:clr>
        </p15:guide>
        <p15:guide id="2" orient="horz" pos="3368" userDrawn="1">
          <p15:clr>
            <a:srgbClr val="F26B43"/>
          </p15:clr>
        </p15:guide>
        <p15:guide id="3" pos="316" userDrawn="1">
          <p15:clr>
            <a:srgbClr val="F26B43"/>
          </p15:clr>
        </p15:guide>
        <p15:guide id="4" pos="44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image" Target="../media/image60.jpeg"/><Relationship Id="rId4" Type="http://schemas.openxmlformats.org/officeDocument/2006/relationships/image" Target="../media/image59.jpeg"/></Relationships>
</file>

<file path=ppt/slides/_rels/slide1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svg"/><Relationship Id="rId10" Type="http://schemas.openxmlformats.org/officeDocument/2006/relationships/image" Target="../media/image73.jpeg"/><Relationship Id="rId4" Type="http://schemas.openxmlformats.org/officeDocument/2006/relationships/image" Target="../media/image67.png"/><Relationship Id="rId9" Type="http://schemas.openxmlformats.org/officeDocument/2006/relationships/image" Target="../media/image7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5.xml"/><Relationship Id="rId6" Type="http://schemas.openxmlformats.org/officeDocument/2006/relationships/image" Target="../media/image79.png"/><Relationship Id="rId11" Type="http://schemas.openxmlformats.org/officeDocument/2006/relationships/image" Target="../media/image6.svg"/><Relationship Id="rId5" Type="http://schemas.openxmlformats.org/officeDocument/2006/relationships/image" Target="../media/image78.svg"/><Relationship Id="rId10" Type="http://schemas.openxmlformats.org/officeDocument/2006/relationships/image" Target="../media/image5.png"/><Relationship Id="rId4" Type="http://schemas.openxmlformats.org/officeDocument/2006/relationships/image" Target="../media/image77.png"/><Relationship Id="rId9" Type="http://schemas.openxmlformats.org/officeDocument/2006/relationships/image" Target="../media/image82.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lipboard and writing on a clipboard&#10;&#10;Description automatically generated with low confidence">
            <a:extLst>
              <a:ext uri="{FF2B5EF4-FFF2-40B4-BE49-F238E27FC236}">
                <a16:creationId xmlns:a16="http://schemas.microsoft.com/office/drawing/2014/main" id="{0D3EF62E-56B7-483C-8779-F9C5A06037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43" t="2033" r="-1"/>
          <a:stretch/>
        </p:blipFill>
        <p:spPr>
          <a:xfrm>
            <a:off x="38764" y="0"/>
            <a:ext cx="7556499" cy="8681382"/>
          </a:xfrm>
          <a:prstGeom prst="rect">
            <a:avLst/>
          </a:prstGeom>
        </p:spPr>
      </p:pic>
      <p:sp>
        <p:nvSpPr>
          <p:cNvPr id="32" name="Freeform 31">
            <a:extLst>
              <a:ext uri="{FF2B5EF4-FFF2-40B4-BE49-F238E27FC236}">
                <a16:creationId xmlns:a16="http://schemas.microsoft.com/office/drawing/2014/main" id="{EA0785F4-3DC2-F5D9-B39F-CF7C2F4063EC}"/>
              </a:ext>
            </a:extLst>
          </p:cNvPr>
          <p:cNvSpPr/>
          <p:nvPr/>
        </p:nvSpPr>
        <p:spPr>
          <a:xfrm>
            <a:off x="1" y="7428287"/>
            <a:ext cx="7556499" cy="3265114"/>
          </a:xfrm>
          <a:custGeom>
            <a:avLst/>
            <a:gdLst>
              <a:gd name="connsiteX0" fmla="*/ 2222497 w 7556499"/>
              <a:gd name="connsiteY0" fmla="*/ 19 h 3265114"/>
              <a:gd name="connsiteX1" fmla="*/ 7416635 w 7556499"/>
              <a:gd name="connsiteY1" fmla="*/ 1229447 h 3265114"/>
              <a:gd name="connsiteX2" fmla="*/ 7556499 w 7556499"/>
              <a:gd name="connsiteY2" fmla="*/ 1301371 h 3265114"/>
              <a:gd name="connsiteX3" fmla="*/ 7556499 w 7556499"/>
              <a:gd name="connsiteY3" fmla="*/ 3265114 h 3265114"/>
              <a:gd name="connsiteX4" fmla="*/ 0 w 7556499"/>
              <a:gd name="connsiteY4" fmla="*/ 3265114 h 3265114"/>
              <a:gd name="connsiteX5" fmla="*/ 0 w 7556499"/>
              <a:gd name="connsiteY5" fmla="*/ 231021 h 3265114"/>
              <a:gd name="connsiteX6" fmla="*/ 150416 w 7556499"/>
              <a:gd name="connsiteY6" fmla="*/ 197413 h 3265114"/>
              <a:gd name="connsiteX7" fmla="*/ 2222497 w 7556499"/>
              <a:gd name="connsiteY7" fmla="*/ 19 h 32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6499" h="3265114">
                <a:moveTo>
                  <a:pt x="2222497" y="19"/>
                </a:moveTo>
                <a:cubicBezTo>
                  <a:pt x="3972249" y="3207"/>
                  <a:pt x="5757857" y="422008"/>
                  <a:pt x="7416635" y="1229447"/>
                </a:cubicBezTo>
                <a:lnTo>
                  <a:pt x="7556499" y="1301371"/>
                </a:lnTo>
                <a:lnTo>
                  <a:pt x="7556499" y="3265114"/>
                </a:lnTo>
                <a:lnTo>
                  <a:pt x="0" y="3265114"/>
                </a:lnTo>
                <a:lnTo>
                  <a:pt x="0" y="231021"/>
                </a:lnTo>
                <a:lnTo>
                  <a:pt x="150416" y="197413"/>
                </a:lnTo>
                <a:cubicBezTo>
                  <a:pt x="828431" y="63966"/>
                  <a:pt x="1522596" y="-1258"/>
                  <a:pt x="2222497" y="19"/>
                </a:cubicBezTo>
                <a:close/>
              </a:path>
            </a:pathLst>
          </a:custGeom>
          <a:solidFill>
            <a:srgbClr val="004F6B"/>
          </a:solidFill>
          <a:ln w="12216"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5A2FF222-84A4-DA26-E1B1-C1EB11C50CDD}"/>
              </a:ext>
            </a:extLst>
          </p:cNvPr>
          <p:cNvSpPr/>
          <p:nvPr/>
        </p:nvSpPr>
        <p:spPr>
          <a:xfrm>
            <a:off x="1" y="7391735"/>
            <a:ext cx="7556500" cy="1584590"/>
          </a:xfrm>
          <a:custGeom>
            <a:avLst/>
            <a:gdLst>
              <a:gd name="connsiteX0" fmla="*/ 2171862 w 7556500"/>
              <a:gd name="connsiteY0" fmla="*/ 0 h 1584590"/>
              <a:gd name="connsiteX1" fmla="*/ 2192234 w 7556500"/>
              <a:gd name="connsiteY1" fmla="*/ 0 h 1584590"/>
              <a:gd name="connsiteX2" fmla="*/ 6389526 w 7556500"/>
              <a:gd name="connsiteY2" fmla="*/ 793927 h 1584590"/>
              <a:gd name="connsiteX3" fmla="*/ 7417602 w 7556500"/>
              <a:gd name="connsiteY3" fmla="*/ 1240084 h 1584590"/>
              <a:gd name="connsiteX4" fmla="*/ 7556500 w 7556500"/>
              <a:gd name="connsiteY4" fmla="*/ 1311706 h 1584590"/>
              <a:gd name="connsiteX5" fmla="*/ 7556500 w 7556500"/>
              <a:gd name="connsiteY5" fmla="*/ 1584590 h 1584590"/>
              <a:gd name="connsiteX6" fmla="*/ 7311342 w 7556500"/>
              <a:gd name="connsiteY6" fmla="*/ 1458167 h 1584590"/>
              <a:gd name="connsiteX7" fmla="*/ 6302926 w 7556500"/>
              <a:gd name="connsiteY7" fmla="*/ 1020486 h 1584590"/>
              <a:gd name="connsiteX8" fmla="*/ 2191874 w 7556500"/>
              <a:gd name="connsiteY8" fmla="*/ 242447 h 1584590"/>
              <a:gd name="connsiteX9" fmla="*/ 2171982 w 7556500"/>
              <a:gd name="connsiteY9" fmla="*/ 242447 h 1584590"/>
              <a:gd name="connsiteX10" fmla="*/ 69363 w 7556500"/>
              <a:gd name="connsiteY10" fmla="*/ 453582 h 1584590"/>
              <a:gd name="connsiteX11" fmla="*/ 0 w 7556500"/>
              <a:gd name="connsiteY11" fmla="*/ 469788 h 1584590"/>
              <a:gd name="connsiteX12" fmla="*/ 0 w 7556500"/>
              <a:gd name="connsiteY12" fmla="*/ 220675 h 1584590"/>
              <a:gd name="connsiteX13" fmla="*/ 17366 w 7556500"/>
              <a:gd name="connsiteY13" fmla="*/ 216614 h 1584590"/>
              <a:gd name="connsiteX14" fmla="*/ 2171862 w 7556500"/>
              <a:gd name="connsiteY14" fmla="*/ 0 h 158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56500" h="1584590">
                <a:moveTo>
                  <a:pt x="2171862" y="0"/>
                </a:moveTo>
                <a:cubicBezTo>
                  <a:pt x="2178774" y="0"/>
                  <a:pt x="2185322" y="0"/>
                  <a:pt x="2192234" y="0"/>
                </a:cubicBezTo>
                <a:cubicBezTo>
                  <a:pt x="3605682" y="2547"/>
                  <a:pt x="5017798" y="269736"/>
                  <a:pt x="6389526" y="793927"/>
                </a:cubicBezTo>
                <a:cubicBezTo>
                  <a:pt x="6739278" y="927612"/>
                  <a:pt x="7082158" y="1076443"/>
                  <a:pt x="7417602" y="1240084"/>
                </a:cubicBezTo>
                <a:lnTo>
                  <a:pt x="7556500" y="1311706"/>
                </a:lnTo>
                <a:lnTo>
                  <a:pt x="7556500" y="1584590"/>
                </a:lnTo>
                <a:lnTo>
                  <a:pt x="7311342" y="1458167"/>
                </a:lnTo>
                <a:cubicBezTo>
                  <a:pt x="6982302" y="1297628"/>
                  <a:pt x="6645980" y="1151624"/>
                  <a:pt x="6302926" y="1020486"/>
                </a:cubicBezTo>
                <a:cubicBezTo>
                  <a:pt x="4958854" y="506726"/>
                  <a:pt x="3575606" y="244994"/>
                  <a:pt x="2191874" y="242447"/>
                </a:cubicBezTo>
                <a:cubicBezTo>
                  <a:pt x="2185322" y="242447"/>
                  <a:pt x="2178530" y="242447"/>
                  <a:pt x="2171982" y="242447"/>
                </a:cubicBezTo>
                <a:cubicBezTo>
                  <a:pt x="1449885" y="242447"/>
                  <a:pt x="746542" y="313913"/>
                  <a:pt x="69363" y="453582"/>
                </a:cubicBezTo>
                <a:lnTo>
                  <a:pt x="0" y="469788"/>
                </a:lnTo>
                <a:lnTo>
                  <a:pt x="0" y="220675"/>
                </a:lnTo>
                <a:lnTo>
                  <a:pt x="17366" y="216614"/>
                </a:lnTo>
                <a:cubicBezTo>
                  <a:pt x="711355" y="73324"/>
                  <a:pt x="1432058" y="0"/>
                  <a:pt x="2171862" y="0"/>
                </a:cubicBezTo>
                <a:close/>
              </a:path>
            </a:pathLst>
          </a:custGeom>
          <a:solidFill>
            <a:srgbClr val="84BD00"/>
          </a:solidFill>
          <a:ln w="12126" cap="flat">
            <a:noFill/>
            <a:prstDash val="solid"/>
            <a:miter/>
          </a:ln>
        </p:spPr>
        <p:txBody>
          <a:bodyPr rtlCol="0" anchor="ctr"/>
          <a:lstStyle/>
          <a:p>
            <a:endParaRPr lang="en-GB"/>
          </a:p>
        </p:txBody>
      </p:sp>
      <p:sp>
        <p:nvSpPr>
          <p:cNvPr id="7" name="object 7"/>
          <p:cNvSpPr txBox="1"/>
          <p:nvPr/>
        </p:nvSpPr>
        <p:spPr>
          <a:xfrm>
            <a:off x="501650" y="8951490"/>
            <a:ext cx="4522304" cy="906558"/>
          </a:xfrm>
          <a:prstGeom prst="rect">
            <a:avLst/>
          </a:prstGeom>
        </p:spPr>
        <p:txBody>
          <a:bodyPr vert="horz" wrap="square" lIns="0" tIns="0" rIns="0" bIns="0" rtlCol="0">
            <a:noAutofit/>
          </a:bodyPr>
          <a:lstStyle/>
          <a:p>
            <a:pPr marR="5080">
              <a:lnSpc>
                <a:spcPct val="120000"/>
              </a:lnSpc>
            </a:pPr>
            <a:r>
              <a:rPr lang="en-GB" sz="2400" b="1" dirty="0">
                <a:solidFill>
                  <a:srgbClr val="FFFFFF"/>
                </a:solidFill>
                <a:latin typeface="Poppins" pitchFamily="2" charset="77"/>
                <a:cs typeface="Poppins" pitchFamily="2" charset="77"/>
              </a:rPr>
              <a:t>we’re making health</a:t>
            </a:r>
          </a:p>
          <a:p>
            <a:pPr marR="5080">
              <a:lnSpc>
                <a:spcPct val="120000"/>
              </a:lnSpc>
            </a:pPr>
            <a:r>
              <a:rPr lang="en-GB" sz="2400" b="1" dirty="0">
                <a:solidFill>
                  <a:srgbClr val="FFFFFF"/>
                </a:solidFill>
                <a:latin typeface="Poppins" pitchFamily="2" charset="77"/>
                <a:cs typeface="Poppins" pitchFamily="2" charset="77"/>
              </a:rPr>
              <a:t>and social care better</a:t>
            </a:r>
          </a:p>
        </p:txBody>
      </p:sp>
      <p:sp>
        <p:nvSpPr>
          <p:cNvPr id="11" name="object 11"/>
          <p:cNvSpPr txBox="1"/>
          <p:nvPr/>
        </p:nvSpPr>
        <p:spPr>
          <a:xfrm>
            <a:off x="501650" y="9966463"/>
            <a:ext cx="3276600" cy="351244"/>
          </a:xfrm>
          <a:prstGeom prst="rect">
            <a:avLst/>
          </a:prstGeom>
        </p:spPr>
        <p:txBody>
          <a:bodyPr vert="horz" wrap="square" lIns="0" tIns="0" rIns="0" bIns="0" rtlCol="0">
            <a:noAutofit/>
          </a:bodyPr>
          <a:lstStyle/>
          <a:p>
            <a:pPr>
              <a:lnSpc>
                <a:spcPct val="100000"/>
              </a:lnSpc>
              <a:spcBef>
                <a:spcPts val="260"/>
              </a:spcBef>
            </a:pPr>
            <a:r>
              <a:rPr b="1" dirty="0">
                <a:solidFill>
                  <a:srgbClr val="FFFFFF"/>
                </a:solidFill>
                <a:latin typeface="Poppins SemiBold" pitchFamily="2" charset="77"/>
                <a:cs typeface="Poppins SemiBold" pitchFamily="2" charset="77"/>
              </a:rPr>
              <a:t>Annual Report 2022–23</a:t>
            </a:r>
            <a:endParaRPr b="1" dirty="0">
              <a:latin typeface="Poppins SemiBold" pitchFamily="2" charset="77"/>
              <a:cs typeface="Poppins SemiBold" pitchFamily="2" charset="77"/>
            </a:endParaRPr>
          </a:p>
        </p:txBody>
      </p:sp>
      <p:sp>
        <p:nvSpPr>
          <p:cNvPr id="3" name="object 7">
            <a:extLst>
              <a:ext uri="{FF2B5EF4-FFF2-40B4-BE49-F238E27FC236}">
                <a16:creationId xmlns:a16="http://schemas.microsoft.com/office/drawing/2014/main" id="{EB984B72-BB53-6BD1-81F6-2BCF1B28F22F}"/>
              </a:ext>
            </a:extLst>
          </p:cNvPr>
          <p:cNvSpPr txBox="1"/>
          <p:nvPr/>
        </p:nvSpPr>
        <p:spPr>
          <a:xfrm>
            <a:off x="501650" y="8301538"/>
            <a:ext cx="3276600" cy="658784"/>
          </a:xfrm>
          <a:prstGeom prst="rect">
            <a:avLst/>
          </a:prstGeom>
        </p:spPr>
        <p:txBody>
          <a:bodyPr vert="horz" wrap="square" lIns="0" tIns="0" rIns="0" bIns="0" rtlCol="0">
            <a:noAutofit/>
          </a:bodyPr>
          <a:lstStyle/>
          <a:p>
            <a:pPr marR="5080">
              <a:lnSpc>
                <a:spcPts val="5000"/>
              </a:lnSpc>
            </a:pPr>
            <a:r>
              <a:rPr sz="4600" b="1" dirty="0">
                <a:solidFill>
                  <a:srgbClr val="FFFFFF"/>
                </a:solidFill>
                <a:latin typeface="Poppins" pitchFamily="2" charset="77"/>
                <a:cs typeface="Poppins" pitchFamily="2" charset="77"/>
              </a:rPr>
              <a:t>Together</a:t>
            </a:r>
            <a:endParaRPr sz="4600" b="1" dirty="0">
              <a:latin typeface="Poppins" pitchFamily="2" charset="77"/>
              <a:cs typeface="Poppins" pitchFamily="2" charset="77"/>
            </a:endParaRPr>
          </a:p>
        </p:txBody>
      </p:sp>
      <p:pic>
        <p:nvPicPr>
          <p:cNvPr id="10" name="Graphic 9">
            <a:extLst>
              <a:ext uri="{FF2B5EF4-FFF2-40B4-BE49-F238E27FC236}">
                <a16:creationId xmlns:a16="http://schemas.microsoft.com/office/drawing/2014/main" id="{0289587B-13D8-8696-4BEC-53C2C54824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4850" y="9404769"/>
            <a:ext cx="2520000" cy="5610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GB" dirty="0"/>
              <a:t>Advocating for fairer </a:t>
            </a:r>
            <a:br>
              <a:rPr lang="en-GB" dirty="0"/>
            </a:br>
            <a:r>
              <a:rPr lang="en-GB" dirty="0"/>
              <a:t>NHS Dentistry</a:t>
            </a:r>
          </a:p>
        </p:txBody>
      </p:sp>
      <p:sp>
        <p:nvSpPr>
          <p:cNvPr id="23" name="object 23"/>
          <p:cNvSpPr txBox="1">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575756"/>
                </a:solidFill>
                <a:effectLst/>
                <a:uLnTx/>
                <a:uFillTx/>
                <a:latin typeface="Poppins" pitchFamily="2" charset="77"/>
                <a:cs typeface="Poppins" pitchFamily="2" charset="77"/>
              </a:rPr>
              <a:t>Healthwatch Doncaster Annual Report 2022-23</a:t>
            </a:r>
            <a:endParaRPr kumimoji="0" lang="en-GB" sz="800" b="0" i="0" u="none" strike="noStrike" kern="0" cap="none" spc="0" normalizeH="0" baseline="0" noProof="0" dirty="0">
              <a:ln>
                <a:noFill/>
              </a:ln>
              <a:solidFill>
                <a:srgbClr val="575756"/>
              </a:solidFill>
              <a:effectLst/>
              <a:uLnTx/>
              <a:uFillTx/>
              <a:latin typeface="Poppins" pitchFamily="2" charset="77"/>
              <a:cs typeface="Poppins" pitchFamily="2" charset="77"/>
            </a:endParaRPr>
          </a:p>
        </p:txBody>
      </p:sp>
      <p:sp>
        <p:nvSpPr>
          <p:cNvPr id="28" name="Slide Number Placeholder 27">
            <a:extLst>
              <a:ext uri="{FF2B5EF4-FFF2-40B4-BE49-F238E27FC236}">
                <a16:creationId xmlns:a16="http://schemas.microsoft.com/office/drawing/2014/main" id="{311F5B02-AB7F-000D-9457-C02475AED606}"/>
              </a:ext>
            </a:extLst>
          </p:cNvPr>
          <p:cNvSpPr>
            <a:spLocks noGrp="1"/>
          </p:cNvSpPr>
          <p:nvPr>
            <p:ph type="sldNum" sz="quarter" idx="11"/>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D60167-4931-47E6-BA6A-407CBD079E47}" type="slidenum">
              <a:rPr kumimoji="0" lang="en-GB" sz="1600" b="1" i="0" u="none" strike="noStrike" kern="0" cap="none" spc="0" normalizeH="0" baseline="0" noProof="0" smtClean="0">
                <a:ln>
                  <a:noFill/>
                </a:ln>
                <a:solidFill>
                  <a:srgbClr val="004F6B"/>
                </a:solidFill>
                <a:effectLst/>
                <a:uLnTx/>
                <a:uFillTx/>
                <a:latin typeface="Poppins SemiBold" pitchFamily="2" charset="77"/>
                <a:cs typeface="Poppins SemiBold" pitchFamily="2" charset="77"/>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GB" sz="1600" b="1" i="0" u="none" strike="noStrike" kern="0" cap="none" spc="0" normalizeH="0" baseline="0" noProof="0" dirty="0">
              <a:ln>
                <a:noFill/>
              </a:ln>
              <a:solidFill>
                <a:srgbClr val="004F6B"/>
              </a:solidFill>
              <a:effectLst/>
              <a:uLnTx/>
              <a:uFillTx/>
              <a:latin typeface="Poppins SemiBold" pitchFamily="2" charset="77"/>
              <a:cs typeface="Poppins SemiBold" pitchFamily="2" charset="77"/>
            </a:endParaRPr>
          </a:p>
        </p:txBody>
      </p:sp>
      <p:sp>
        <p:nvSpPr>
          <p:cNvPr id="49" name="Text Placeholder 48">
            <a:extLst>
              <a:ext uri="{FF2B5EF4-FFF2-40B4-BE49-F238E27FC236}">
                <a16:creationId xmlns:a16="http://schemas.microsoft.com/office/drawing/2014/main" id="{1B84D2BF-98D1-4B74-77C6-A6EBB7F2324E}"/>
              </a:ext>
            </a:extLst>
          </p:cNvPr>
          <p:cNvSpPr>
            <a:spLocks noGrp="1"/>
          </p:cNvSpPr>
          <p:nvPr>
            <p:ph type="body" sz="quarter" idx="12"/>
          </p:nvPr>
        </p:nvSpPr>
        <p:spPr>
          <a:xfrm>
            <a:off x="501649" y="1674951"/>
            <a:ext cx="6085418" cy="3003595"/>
          </a:xfrm>
        </p:spPr>
        <p:txBody>
          <a:bodyPr/>
          <a:lstStyle/>
          <a:p>
            <a:pPr>
              <a:spcAft>
                <a:spcPts val="600"/>
              </a:spcAft>
            </a:pPr>
            <a:r>
              <a:rPr lang="en-GB" sz="1200" b="1" dirty="0">
                <a:solidFill>
                  <a:schemeClr val="tx1"/>
                </a:solidFill>
                <a:latin typeface="Poppins SemiBold" pitchFamily="2" charset="77"/>
                <a:cs typeface="Poppins SemiBold" pitchFamily="2" charset="77"/>
              </a:rPr>
              <a:t>NHS dentistry is in desperate need of reform and this year we have successfully moved NHS dentistry up the political agenda, making it easier </a:t>
            </a:r>
            <a:br>
              <a:rPr lang="en-GB" sz="1200" b="1" dirty="0">
                <a:solidFill>
                  <a:schemeClr val="tx1"/>
                </a:solidFill>
                <a:latin typeface="Poppins SemiBold" pitchFamily="2" charset="77"/>
                <a:cs typeface="Poppins SemiBold" pitchFamily="2" charset="77"/>
              </a:rPr>
            </a:br>
            <a:r>
              <a:rPr lang="en-GB" sz="1200" b="1" dirty="0">
                <a:solidFill>
                  <a:schemeClr val="tx1"/>
                </a:solidFill>
                <a:latin typeface="Poppins SemiBold" pitchFamily="2" charset="77"/>
                <a:cs typeface="Poppins SemiBold" pitchFamily="2" charset="77"/>
              </a:rPr>
              <a:t>for people to find a dentist taking on NHS patients.</a:t>
            </a:r>
            <a:endParaRPr lang="en-GB" sz="1000" dirty="0">
              <a:solidFill>
                <a:schemeClr val="tx1"/>
              </a:solidFill>
              <a:latin typeface="Poppins Light" pitchFamily="2" charset="77"/>
              <a:cs typeface="Poppins Light" pitchFamily="2" charset="77"/>
            </a:endParaRPr>
          </a:p>
          <a:p>
            <a:pPr>
              <a:spcAft>
                <a:spcPts val="600"/>
              </a:spcAft>
            </a:pPr>
            <a:r>
              <a:rPr lang="en-GB" sz="1200" dirty="0">
                <a:solidFill>
                  <a:schemeClr val="tx1"/>
                </a:solidFill>
                <a:latin typeface="Poppins Light" pitchFamily="2" charset="77"/>
                <a:cs typeface="Poppins Light" pitchFamily="2" charset="77"/>
              </a:rPr>
              <a:t>With living costs on the rise, our new findings show widening health inequalities as people in every part of the country struggle to pay for dental care.</a:t>
            </a:r>
          </a:p>
          <a:p>
            <a:pPr>
              <a:spcAft>
                <a:spcPts val="600"/>
              </a:spcAft>
            </a:pPr>
            <a:r>
              <a:rPr lang="en-GB" sz="1200" dirty="0">
                <a:solidFill>
                  <a:schemeClr val="tx1"/>
                </a:solidFill>
                <a:latin typeface="Poppins Light" pitchFamily="2" charset="77"/>
                <a:cs typeface="Poppins Light" pitchFamily="2" charset="77"/>
              </a:rPr>
              <a:t>We have seen a shortage of NHS appointments, which has affected people </a:t>
            </a:r>
            <a:br>
              <a:rPr lang="en-GB" sz="1200" dirty="0">
                <a:solidFill>
                  <a:schemeClr val="tx1"/>
                </a:solidFill>
                <a:latin typeface="Poppins Light" pitchFamily="2" charset="77"/>
                <a:cs typeface="Poppins Light" pitchFamily="2" charset="77"/>
              </a:rPr>
            </a:br>
            <a:r>
              <a:rPr lang="en-GB" sz="1200" dirty="0">
                <a:solidFill>
                  <a:schemeClr val="tx1"/>
                </a:solidFill>
                <a:latin typeface="Poppins Light" pitchFamily="2" charset="77"/>
                <a:cs typeface="Poppins Light" pitchFamily="2" charset="77"/>
              </a:rPr>
              <a:t>on the lowest incomes the most, meaning they were less likely to have dental treatment than those on higher incomes.</a:t>
            </a:r>
          </a:p>
          <a:p>
            <a:pPr>
              <a:spcAft>
                <a:spcPts val="600"/>
              </a:spcAft>
            </a:pPr>
            <a:r>
              <a:rPr lang="en-GB" sz="1200" dirty="0">
                <a:solidFill>
                  <a:schemeClr val="tx1"/>
                </a:solidFill>
                <a:latin typeface="Poppins Light" pitchFamily="2" charset="77"/>
                <a:cs typeface="Poppins Light" pitchFamily="2" charset="77"/>
              </a:rPr>
              <a:t>We made renewed calls on NHS England and the Department of Health and Social care to put a reformed dental contract in place.</a:t>
            </a:r>
            <a:endParaRPr lang="en-GB" sz="1200" dirty="0"/>
          </a:p>
          <a:p>
            <a:pPr>
              <a:spcBef>
                <a:spcPts val="600"/>
              </a:spcBef>
              <a:spcAft>
                <a:spcPts val="600"/>
              </a:spcAft>
            </a:pPr>
            <a:r>
              <a:rPr lang="en-GB" sz="1800" b="1" dirty="0">
                <a:latin typeface="Poppins SemiBold" pitchFamily="2" charset="77"/>
                <a:cs typeface="Poppins SemiBold" pitchFamily="2" charset="77"/>
              </a:rPr>
              <a:t>Changes to NHS dental contracts</a:t>
            </a:r>
          </a:p>
          <a:p>
            <a:pPr>
              <a:spcAft>
                <a:spcPts val="600"/>
              </a:spcAft>
            </a:pPr>
            <a:r>
              <a:rPr lang="en-GB" sz="1200" dirty="0">
                <a:solidFill>
                  <a:schemeClr val="tx1"/>
                </a:solidFill>
                <a:latin typeface="Poppins Light" pitchFamily="2" charset="77"/>
                <a:cs typeface="Poppins Light" pitchFamily="2" charset="77"/>
              </a:rPr>
              <a:t>Our findings achieved widespread media attention and as a result NHS England announced changes, including:</a:t>
            </a:r>
          </a:p>
        </p:txBody>
      </p:sp>
      <p:sp>
        <p:nvSpPr>
          <p:cNvPr id="6" name="object 6"/>
          <p:cNvSpPr/>
          <p:nvPr/>
        </p:nvSpPr>
        <p:spPr>
          <a:xfrm>
            <a:off x="0" y="4731043"/>
            <a:ext cx="7062470" cy="1551245"/>
          </a:xfrm>
          <a:custGeom>
            <a:avLst/>
            <a:gdLst/>
            <a:ahLst/>
            <a:cxnLst/>
            <a:rect l="l" t="t" r="r" b="b"/>
            <a:pathLst>
              <a:path w="7062470" h="1923415">
                <a:moveTo>
                  <a:pt x="7062000" y="0"/>
                </a:moveTo>
                <a:lnTo>
                  <a:pt x="0" y="0"/>
                </a:lnTo>
                <a:lnTo>
                  <a:pt x="0" y="1923008"/>
                </a:lnTo>
                <a:lnTo>
                  <a:pt x="7062000" y="1923008"/>
                </a:lnTo>
                <a:lnTo>
                  <a:pt x="7062000" y="0"/>
                </a:lnTo>
                <a:close/>
              </a:path>
            </a:pathLst>
          </a:custGeom>
          <a:solidFill>
            <a:srgbClr val="E5F5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txBox="1"/>
          <p:nvPr/>
        </p:nvSpPr>
        <p:spPr>
          <a:xfrm>
            <a:off x="500442" y="6440884"/>
            <a:ext cx="5951158" cy="1367041"/>
          </a:xfrm>
          <a:prstGeom prst="rect">
            <a:avLst/>
          </a:prstGeom>
        </p:spPr>
        <p:txBody>
          <a:bodyPr vert="horz" wrap="square" lIns="0" tIns="12700" rIns="0" bIns="0" rtlCol="0">
            <a:spAutoFit/>
          </a:bodyPr>
          <a:lstStyle/>
          <a:p>
            <a:pPr marL="0" marR="269875" lvl="0" indent="0" defTabSz="914400" eaLnBrk="1" fontAlgn="auto" latinLnBrk="0" hangingPunct="1">
              <a:lnSpc>
                <a:spcPct val="100000"/>
              </a:lnSpc>
              <a:spcBef>
                <a:spcPts val="0"/>
              </a:spcBef>
              <a:spcAft>
                <a:spcPts val="600"/>
              </a:spcAft>
              <a:buClrTx/>
              <a:buSzTx/>
              <a:buFontTx/>
              <a:buNone/>
              <a:tabLst/>
              <a:defRPr/>
            </a:pPr>
            <a:r>
              <a:rPr kumimoji="0" sz="1800" b="1" i="0" u="none" strike="noStrike" kern="0" cap="none" spc="0" normalizeH="0" baseline="0" noProof="0" dirty="0">
                <a:ln>
                  <a:noFill/>
                </a:ln>
                <a:solidFill>
                  <a:srgbClr val="004F6B"/>
                </a:solidFill>
                <a:effectLst/>
                <a:uLnTx/>
                <a:uFillTx/>
                <a:latin typeface="Poppins SemiBold" pitchFamily="2" charset="77"/>
                <a:cs typeface="Poppins SemiBold" pitchFamily="2" charset="77"/>
              </a:rPr>
              <a:t>What difference will this make?</a:t>
            </a:r>
            <a:endParaRPr kumimoji="0" sz="1800" b="1" i="0" u="none" strike="noStrike" kern="0" cap="none" spc="0" normalizeH="0" baseline="0" noProof="0" dirty="0">
              <a:ln>
                <a:noFill/>
              </a:ln>
              <a:solidFill>
                <a:sysClr val="windowText" lastClr="000000"/>
              </a:solidFill>
              <a:effectLst/>
              <a:uLnTx/>
              <a:uFillTx/>
              <a:latin typeface="Poppins SemiBold" pitchFamily="2" charset="77"/>
              <a:cs typeface="Poppins SemiBold" pitchFamily="2" charset="77"/>
            </a:endParaRPr>
          </a:p>
          <a:p>
            <a:pPr marL="0" marR="117475" lvl="0" indent="0" defTabSz="914400" eaLnBrk="1" fontAlgn="auto" latinLnBrk="0" hangingPunct="1">
              <a:lnSpc>
                <a:spcPct val="100000"/>
              </a:lnSpc>
              <a:spcBef>
                <a:spcPts val="0"/>
              </a:spcBef>
              <a:spcAft>
                <a:spcPts val="60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This announcement showed the power of people’s feedback – with decision makers listening to your voice and taking action.</a:t>
            </a:r>
            <a:endPar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a:p>
            <a:pPr marL="0" marR="5080" lvl="0" indent="0" defTabSz="914400" eaLnBrk="1" fontAlgn="auto" latinLnBrk="0" hangingPunct="1">
              <a:lnSpc>
                <a:spcPct val="100000"/>
              </a:lnSpc>
              <a:spcBef>
                <a:spcPts val="0"/>
              </a:spcBef>
              <a:spcAft>
                <a:spcPts val="60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With these changes in place it should be easier for people to find a new dentist taking on NHS patients, elevating the stress and worry so many suffer when they cannot afford to go private.</a:t>
            </a:r>
          </a:p>
        </p:txBody>
      </p:sp>
      <p:sp>
        <p:nvSpPr>
          <p:cNvPr id="14" name="object 14"/>
          <p:cNvSpPr txBox="1"/>
          <p:nvPr/>
        </p:nvSpPr>
        <p:spPr>
          <a:xfrm>
            <a:off x="500442" y="8361973"/>
            <a:ext cx="6015528" cy="1736373"/>
          </a:xfrm>
          <a:prstGeom prst="rect">
            <a:avLst/>
          </a:prstGeom>
        </p:spPr>
        <p:txBody>
          <a:bodyPr vert="horz" wrap="square" lIns="0" tIns="12700" rIns="0" bIns="0" rtlCol="0">
            <a:spAutoFit/>
          </a:bodyPr>
          <a:lstStyle/>
          <a:p>
            <a:pPr marL="0" marR="5080" lvl="0" indent="0" defTabSz="914400" eaLnBrk="1" fontAlgn="auto" latinLnBrk="0" hangingPunct="1">
              <a:lnSpc>
                <a:spcPct val="100000"/>
              </a:lnSpc>
              <a:spcBef>
                <a:spcPts val="0"/>
              </a:spcBef>
              <a:spcAft>
                <a:spcPts val="600"/>
              </a:spcAft>
              <a:buClrTx/>
              <a:buSzTx/>
              <a:buFontTx/>
              <a:buNone/>
              <a:tabLst/>
              <a:defRPr/>
            </a:pPr>
            <a:r>
              <a:rPr kumimoji="0" lang="en-GB" sz="1400" b="0" i="0" u="none" strike="noStrike" kern="0" cap="none" spc="0" normalizeH="0" baseline="0" noProof="0" dirty="0">
                <a:ln>
                  <a:noFill/>
                </a:ln>
                <a:solidFill>
                  <a:srgbClr val="004F6B"/>
                </a:solidFill>
                <a:effectLst/>
                <a:uLnTx/>
                <a:uFillTx/>
                <a:latin typeface="Poppins Light" pitchFamily="2" charset="77"/>
                <a:cs typeface="Poppins Light" pitchFamily="2" charset="77"/>
              </a:rPr>
              <a:t>We recognise that there is an ever growing need for local dentists to help people with their oral health needs. The demand is greater than ever, so our student placements spend time each week updating a weekly tracker which informs us of the dentists within Doncaster who are taking on NHS patients and whether this is adults, children or both. We’d like to take this time to thank them for their commitment to keeping local people informed every week of the year. </a:t>
            </a:r>
            <a:endParaRPr kumimoji="0" sz="14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sp>
        <p:nvSpPr>
          <p:cNvPr id="20" name="object 20"/>
          <p:cNvSpPr txBox="1"/>
          <p:nvPr/>
        </p:nvSpPr>
        <p:spPr>
          <a:xfrm>
            <a:off x="1368213" y="4871112"/>
            <a:ext cx="5540587" cy="1261884"/>
          </a:xfrm>
          <a:prstGeom prst="rect">
            <a:avLst/>
          </a:prstGeom>
        </p:spPr>
        <p:txBody>
          <a:bodyPr vert="horz" wrap="square" lIns="0" tIns="0" rIns="0" bIns="0" rtlCol="0">
            <a:spAutoFit/>
          </a:bodyPr>
          <a:lstStyle/>
          <a:p>
            <a:pPr marL="248400" marR="5080" lvl="0" indent="-2484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Increasing the payments for dentists when treating patients with complex needs, for example, people needing work done on three </a:t>
            </a:r>
            <a:b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br>
            <a:r>
              <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or more teeth.</a:t>
            </a:r>
            <a:endPar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a:p>
            <a:pPr marL="248400" marR="5080" lvl="0" indent="-2484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Requiring dental practices to regularly update the national directory </a:t>
            </a:r>
            <a:b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b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as to whether they are taking new NHS patients.</a:t>
            </a:r>
          </a:p>
          <a:p>
            <a:pPr marL="248400" marR="5080" lvl="0" indent="-2484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Moving resources from dental practices that are underperforming.</a:t>
            </a:r>
          </a:p>
        </p:txBody>
      </p:sp>
      <p:pic>
        <p:nvPicPr>
          <p:cNvPr id="37" name="Graphic 36">
            <a:extLst>
              <a:ext uri="{FF2B5EF4-FFF2-40B4-BE49-F238E27FC236}">
                <a16:creationId xmlns:a16="http://schemas.microsoft.com/office/drawing/2014/main" id="{61D03508-B8EB-C478-AFEB-1FA3B50EED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490" y="5195736"/>
            <a:ext cx="612636" cy="612636"/>
          </a:xfrm>
          <a:prstGeom prst="rect">
            <a:avLst/>
          </a:prstGeom>
        </p:spPr>
      </p:pic>
      <p:sp>
        <p:nvSpPr>
          <p:cNvPr id="11" name="object 13">
            <a:extLst>
              <a:ext uri="{FF2B5EF4-FFF2-40B4-BE49-F238E27FC236}">
                <a16:creationId xmlns:a16="http://schemas.microsoft.com/office/drawing/2014/main" id="{86ED441A-8E9D-D2D2-D4FB-8685B09DC859}"/>
              </a:ext>
            </a:extLst>
          </p:cNvPr>
          <p:cNvSpPr txBox="1"/>
          <p:nvPr/>
        </p:nvSpPr>
        <p:spPr>
          <a:xfrm>
            <a:off x="500442" y="7995195"/>
            <a:ext cx="5951158" cy="289823"/>
          </a:xfrm>
          <a:prstGeom prst="rect">
            <a:avLst/>
          </a:prstGeom>
        </p:spPr>
        <p:txBody>
          <a:bodyPr vert="horz" wrap="square" lIns="0" tIns="12700" rIns="0" bIns="0" rtlCol="0">
            <a:spAutoFit/>
          </a:bodyPr>
          <a:lstStyle/>
          <a:p>
            <a:pPr marL="0" marR="269875" lvl="0" indent="0" defTabSz="914400" eaLnBrk="1" fontAlgn="auto" latinLnBrk="0" hangingPunct="1">
              <a:lnSpc>
                <a:spcPct val="100000"/>
              </a:lnSpc>
              <a:spcBef>
                <a:spcPts val="0"/>
              </a:spcBef>
              <a:spcAft>
                <a:spcPts val="600"/>
              </a:spcAft>
              <a:buClrTx/>
              <a:buSzTx/>
              <a:buFontTx/>
              <a:buNone/>
              <a:tabLst/>
              <a:defRPr/>
            </a:pPr>
            <a:r>
              <a:rPr kumimoji="0" lang="en-GB" sz="1800" b="1" i="0" u="none" strike="noStrike" kern="0" cap="none" spc="0" normalizeH="0" baseline="0" noProof="0" dirty="0">
                <a:ln>
                  <a:noFill/>
                </a:ln>
                <a:solidFill>
                  <a:srgbClr val="004F6B"/>
                </a:solidFill>
                <a:effectLst/>
                <a:uLnTx/>
                <a:uFillTx/>
                <a:latin typeface="Poppins SemiBold" pitchFamily="2" charset="77"/>
                <a:cs typeface="Poppins SemiBold" pitchFamily="2" charset="77"/>
              </a:rPr>
              <a:t>Our Local Commitment</a:t>
            </a:r>
            <a:endParaRPr kumimoji="0" sz="1800" b="1" i="0" u="none" strike="noStrike" kern="0" cap="none" spc="0" normalizeH="0" baseline="0" noProof="0" dirty="0">
              <a:ln>
                <a:noFill/>
              </a:ln>
              <a:solidFill>
                <a:sysClr val="windowText" lastClr="000000"/>
              </a:solidFill>
              <a:effectLst/>
              <a:uLnTx/>
              <a:uFillTx/>
              <a:latin typeface="Poppins SemiBold" pitchFamily="2" charset="77"/>
              <a:cs typeface="Poppins SemiBold" pitchFamily="2" charset="77"/>
            </a:endParaRPr>
          </a:p>
        </p:txBody>
      </p:sp>
      <p:pic>
        <p:nvPicPr>
          <p:cNvPr id="15" name="Picture 14" descr="A blue line drawing of a tooth and a clipboard&#10;&#10;Description automatically generated with low confidence">
            <a:extLst>
              <a:ext uri="{FF2B5EF4-FFF2-40B4-BE49-F238E27FC236}">
                <a16:creationId xmlns:a16="http://schemas.microsoft.com/office/drawing/2014/main" id="{94434A09-F4FE-F650-1667-4A2ACF310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3276" y="96299"/>
            <a:ext cx="1270007" cy="12700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GB" dirty="0"/>
              <a:t>Phlebotomy – A drive through experience</a:t>
            </a:r>
          </a:p>
        </p:txBody>
      </p:sp>
      <p:sp>
        <p:nvSpPr>
          <p:cNvPr id="17" name="object 17"/>
          <p:cNvSpPr txBox="1">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575756"/>
                </a:solidFill>
                <a:effectLst/>
                <a:uLnTx/>
                <a:uFillTx/>
                <a:latin typeface="Poppins" pitchFamily="2" charset="77"/>
                <a:cs typeface="Poppins" pitchFamily="2" charset="77"/>
              </a:rPr>
              <a:t>Healthwatch </a:t>
            </a:r>
            <a:r>
              <a:rPr lang="en-GB" dirty="0"/>
              <a:t>Doncaster</a:t>
            </a:r>
            <a:r>
              <a:rPr kumimoji="0" lang="en-GB" sz="800" b="0" i="0" u="none" strike="noStrike" kern="0" cap="none" spc="0" normalizeH="0" baseline="0" noProof="0" dirty="0">
                <a:ln>
                  <a:noFill/>
                </a:ln>
                <a:solidFill>
                  <a:srgbClr val="575756"/>
                </a:solidFill>
                <a:effectLst/>
                <a:uLnTx/>
                <a:uFillTx/>
                <a:latin typeface="Poppins" pitchFamily="2" charset="77"/>
                <a:cs typeface="Poppins" pitchFamily="2" charset="77"/>
              </a:rPr>
              <a:t> Annual Report 2022-23</a:t>
            </a:r>
          </a:p>
        </p:txBody>
      </p:sp>
      <p:sp>
        <p:nvSpPr>
          <p:cNvPr id="18" name="Slide Number Placeholder 17">
            <a:extLst>
              <a:ext uri="{FF2B5EF4-FFF2-40B4-BE49-F238E27FC236}">
                <a16:creationId xmlns:a16="http://schemas.microsoft.com/office/drawing/2014/main" id="{789A75B1-662D-8EE5-7EAB-8C8416E3ACB3}"/>
              </a:ext>
            </a:extLst>
          </p:cNvPr>
          <p:cNvSpPr>
            <a:spLocks noGrp="1"/>
          </p:cNvSpPr>
          <p:nvPr>
            <p:ph type="sldNum" sz="quarter" idx="11"/>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D60167-4931-47E6-BA6A-407CBD079E47}" type="slidenum">
              <a:rPr kumimoji="0" lang="en-GB" sz="1600" b="1" i="0" u="none" strike="noStrike" kern="0" cap="none" spc="0" normalizeH="0" baseline="0" noProof="0" smtClean="0">
                <a:ln>
                  <a:noFill/>
                </a:ln>
                <a:solidFill>
                  <a:srgbClr val="004F6B"/>
                </a:solidFill>
                <a:effectLst/>
                <a:uLnTx/>
                <a:uFillTx/>
                <a:latin typeface="Poppins SemiBold" pitchFamily="2" charset="77"/>
                <a:cs typeface="Poppins SemiBold" pitchFamily="2" charset="77"/>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GB" sz="1600" b="1" i="0" u="none" strike="noStrike" kern="0" cap="none" spc="0" normalizeH="0" baseline="0" noProof="0" dirty="0">
              <a:ln>
                <a:noFill/>
              </a:ln>
              <a:solidFill>
                <a:srgbClr val="004F6B"/>
              </a:solidFill>
              <a:effectLst/>
              <a:uLnTx/>
              <a:uFillTx/>
              <a:latin typeface="Poppins SemiBold" pitchFamily="2" charset="77"/>
              <a:cs typeface="Poppins SemiBold" pitchFamily="2" charset="77"/>
            </a:endParaRPr>
          </a:p>
        </p:txBody>
      </p:sp>
      <p:sp>
        <p:nvSpPr>
          <p:cNvPr id="26" name="Text Placeholder 25">
            <a:extLst>
              <a:ext uri="{FF2B5EF4-FFF2-40B4-BE49-F238E27FC236}">
                <a16:creationId xmlns:a16="http://schemas.microsoft.com/office/drawing/2014/main" id="{BBF36EB2-A940-0A40-6620-50DE29DF4709}"/>
              </a:ext>
            </a:extLst>
          </p:cNvPr>
          <p:cNvSpPr>
            <a:spLocks noGrp="1"/>
          </p:cNvSpPr>
          <p:nvPr>
            <p:ph type="body" sz="quarter" idx="12"/>
          </p:nvPr>
        </p:nvSpPr>
        <p:spPr>
          <a:xfrm>
            <a:off x="501649" y="1674952"/>
            <a:ext cx="6094371" cy="1421308"/>
          </a:xfrm>
        </p:spPr>
        <p:txBody>
          <a:bodyPr/>
          <a:lstStyle/>
          <a:p>
            <a:pPr>
              <a:spcAft>
                <a:spcPts val="600"/>
              </a:spcAft>
            </a:pPr>
            <a:r>
              <a:rPr lang="en-GB" sz="1200" b="1" dirty="0">
                <a:solidFill>
                  <a:schemeClr val="tx1"/>
                </a:solidFill>
                <a:latin typeface="Poppins SemiBold" pitchFamily="2" charset="77"/>
                <a:cs typeface="Poppins SemiBold" pitchFamily="2" charset="77"/>
              </a:rPr>
              <a:t>Traditionally patients would visit their local GP practice or hospital for blood tests requested by their clinical professional. With the hit of covid-19 an innovative approach has been developed and delivered in Doncaster so people can access phlebotomy services in a safe and convenient way which suits them.</a:t>
            </a:r>
            <a:endParaRPr lang="en-GB" sz="1200" dirty="0">
              <a:solidFill>
                <a:schemeClr val="tx1"/>
              </a:solidFill>
            </a:endParaRPr>
          </a:p>
          <a:p>
            <a:pPr>
              <a:spcAft>
                <a:spcPts val="600"/>
              </a:spcAft>
            </a:pPr>
            <a:r>
              <a:rPr lang="en-GB" sz="1200" dirty="0">
                <a:solidFill>
                  <a:schemeClr val="tx1"/>
                </a:solidFill>
                <a:latin typeface="Poppins Light" pitchFamily="2" charset="77"/>
                <a:cs typeface="Poppins Light" pitchFamily="2" charset="77"/>
              </a:rPr>
              <a:t>We wanted to know what was behind the great success of the drive through phlebotomy service and if there was a future for this service as we returned to a face to face interacting people focussed world.</a:t>
            </a:r>
          </a:p>
        </p:txBody>
      </p:sp>
      <p:sp>
        <p:nvSpPr>
          <p:cNvPr id="5" name="object 5"/>
          <p:cNvSpPr/>
          <p:nvPr/>
        </p:nvSpPr>
        <p:spPr>
          <a:xfrm>
            <a:off x="0" y="3308968"/>
            <a:ext cx="7056120" cy="2286847"/>
          </a:xfrm>
          <a:custGeom>
            <a:avLst/>
            <a:gdLst/>
            <a:ahLst/>
            <a:cxnLst/>
            <a:rect l="l" t="t" r="r" b="b"/>
            <a:pathLst>
              <a:path w="7056120" h="2353310">
                <a:moveTo>
                  <a:pt x="7056005" y="0"/>
                </a:moveTo>
                <a:lnTo>
                  <a:pt x="0" y="0"/>
                </a:lnTo>
                <a:lnTo>
                  <a:pt x="0" y="2353284"/>
                </a:lnTo>
                <a:lnTo>
                  <a:pt x="7056005" y="2353284"/>
                </a:lnTo>
                <a:lnTo>
                  <a:pt x="7056005" y="0"/>
                </a:lnTo>
                <a:close/>
              </a:path>
            </a:pathLst>
          </a:custGeom>
          <a:solidFill>
            <a:srgbClr val="E5F5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501648" y="3813974"/>
            <a:ext cx="6407151" cy="1523494"/>
          </a:xfrm>
          <a:prstGeom prst="rect">
            <a:avLst/>
          </a:prstGeom>
        </p:spPr>
        <p:txBody>
          <a:bodyPr vert="horz" wrap="square" lIns="0" tIns="0" rIns="0" bIns="0" rtlCol="0">
            <a:spAutoFit/>
          </a:bodyPr>
          <a:lstStyle/>
          <a:p>
            <a:pPr marL="284400" marR="231775" lvl="0" indent="-284400" defTabSz="914400" eaLnBrk="1" fontAlgn="auto" latinLnBrk="0" hangingPunct="1">
              <a:lnSpc>
                <a:spcPct val="100000"/>
              </a:lnSpc>
              <a:spcBef>
                <a:spcPts val="0"/>
              </a:spcBef>
              <a:spcAft>
                <a:spcPts val="600"/>
              </a:spcAft>
              <a:buClrTx/>
              <a:buSzTx/>
              <a:buFont typeface="+mj-lt"/>
              <a:buAutoNum type="arabicPeriod"/>
              <a:tabLst/>
              <a:defRPr/>
            </a:pPr>
            <a:r>
              <a:rPr kumimoji="0" lang="en-GB" sz="1200" b="0" i="0" u="none" strike="noStrike" kern="0" cap="none" spc="-10" normalizeH="0" baseline="0" noProof="0" dirty="0">
                <a:ln>
                  <a:noFill/>
                </a:ln>
                <a:solidFill>
                  <a:sysClr val="windowText" lastClr="000000"/>
                </a:solidFill>
                <a:effectLst/>
                <a:uLnTx/>
                <a:uFillTx/>
                <a:latin typeface="Poppins Light" pitchFamily="2" charset="77"/>
                <a:cs typeface="Poppins Light" pitchFamily="2" charset="77"/>
              </a:rPr>
              <a:t>You visit the drive through service at a time and on a day that is suitable to you – no appointment required. </a:t>
            </a:r>
            <a:endPar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a:p>
            <a:pPr marL="284400" marR="5080" lvl="0" indent="-284400" defTabSz="914400" eaLnBrk="1" fontAlgn="auto" latinLnBrk="0" hangingPunct="1">
              <a:lnSpc>
                <a:spcPct val="100000"/>
              </a:lnSpc>
              <a:spcBef>
                <a:spcPts val="0"/>
              </a:spcBef>
              <a:spcAft>
                <a:spcPts val="600"/>
              </a:spcAft>
              <a:buClrTx/>
              <a:buSzTx/>
              <a:buFont typeface="+mj-lt"/>
              <a:buAutoNum type="arabicPeriod"/>
              <a:tabLst/>
              <a:defRPr/>
            </a:pPr>
            <a:r>
              <a:rPr kumimoji="0" lang="en-GB" sz="1200" b="0" i="0" u="none" strike="noStrike" kern="0" cap="none" spc="-10" normalizeH="0" baseline="0" noProof="0" dirty="0">
                <a:ln>
                  <a:noFill/>
                </a:ln>
                <a:solidFill>
                  <a:sysClr val="windowText" lastClr="000000"/>
                </a:solidFill>
                <a:effectLst/>
                <a:uLnTx/>
                <a:uFillTx/>
                <a:latin typeface="Poppins Light" pitchFamily="2" charset="77"/>
                <a:cs typeface="Poppins Light" pitchFamily="2" charset="77"/>
              </a:rPr>
              <a:t>You remain in your vehicle. The clinician comes to you and performs the test.</a:t>
            </a:r>
          </a:p>
          <a:p>
            <a:pPr marL="284400" marR="25400" lvl="0" indent="-284400" defTabSz="914400" eaLnBrk="1" fontAlgn="auto" latinLnBrk="0" hangingPunct="1">
              <a:lnSpc>
                <a:spcPct val="100000"/>
              </a:lnSpc>
              <a:spcBef>
                <a:spcPts val="0"/>
              </a:spcBef>
              <a:spcAft>
                <a:spcPts val="600"/>
              </a:spcAft>
              <a:buClrTx/>
              <a:buSzTx/>
              <a:buFont typeface="+mj-lt"/>
              <a:buAutoNum type="arabicPeriod"/>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Your sample is sent to be tested in the same way as it would have been, had you have visited your GP practice or local hospital.</a:t>
            </a:r>
          </a:p>
          <a:p>
            <a:pPr marL="284400" marR="5080" lvl="0" indent="-284400" defTabSz="914400" eaLnBrk="1" fontAlgn="auto" latinLnBrk="0" hangingPunct="1">
              <a:lnSpc>
                <a:spcPct val="100000"/>
              </a:lnSpc>
              <a:spcBef>
                <a:spcPts val="0"/>
              </a:spcBef>
              <a:spcAft>
                <a:spcPts val="600"/>
              </a:spcAft>
              <a:buClrTx/>
              <a:buSzTx/>
              <a:buFont typeface="+mj-lt"/>
              <a:buAutoNum type="arabicPeriod"/>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You are able to drive away having completed your blood test with little inconvenience to your day.</a:t>
            </a:r>
          </a:p>
        </p:txBody>
      </p:sp>
      <p:sp>
        <p:nvSpPr>
          <p:cNvPr id="10" name="object 10"/>
          <p:cNvSpPr txBox="1"/>
          <p:nvPr/>
        </p:nvSpPr>
        <p:spPr>
          <a:xfrm>
            <a:off x="491300" y="7255860"/>
            <a:ext cx="6728883" cy="646331"/>
          </a:xfrm>
          <a:prstGeom prst="rect">
            <a:avLst/>
          </a:prstGeom>
        </p:spPr>
        <p:txBody>
          <a:bodyPr vert="horz" wrap="square" lIns="0" tIns="0" rIns="0" bIns="0" rtlCol="0">
            <a:spAutoFit/>
          </a:bodyPr>
          <a:lstStyle/>
          <a:p>
            <a:pPr marL="0" marR="257175"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rgbClr val="004F6B"/>
                </a:solidFill>
                <a:effectLst/>
                <a:uLnTx/>
                <a:uFillTx/>
                <a:latin typeface="Poppins Light" panose="00000400000000000000" pitchFamily="2" charset="0"/>
                <a:cs typeface="Poppins Light" panose="00000400000000000000" pitchFamily="2" charset="0"/>
              </a:rPr>
              <a:t>“</a:t>
            </a:r>
            <a:r>
              <a:rPr kumimoji="0" lang="en-GB" sz="1400" b="0" i="0" u="none" strike="noStrike" kern="0" cap="none" spc="0" normalizeH="0" baseline="0" noProof="0" dirty="0">
                <a:ln>
                  <a:noFill/>
                </a:ln>
                <a:solidFill>
                  <a:srgbClr val="004F6B"/>
                </a:solidFill>
                <a:effectLst/>
                <a:uLnTx/>
                <a:uFillTx/>
                <a:latin typeface="Poppins Light" panose="00000400000000000000" pitchFamily="2" charset="0"/>
                <a:cs typeface="Poppins Light" panose="00000400000000000000" pitchFamily="2" charset="0"/>
              </a:rPr>
              <a:t>It is so much easier than trying to get an appointment at my GP or parking at the hospital, and not having to get out of your car is a godsend</a:t>
            </a:r>
            <a:r>
              <a:rPr kumimoji="0" sz="1400" b="0" i="0" u="none" strike="noStrike" kern="0" cap="none" spc="0" normalizeH="0" baseline="0" noProof="0" dirty="0">
                <a:ln>
                  <a:noFill/>
                </a:ln>
                <a:solidFill>
                  <a:srgbClr val="004F6B"/>
                </a:solidFill>
                <a:effectLst/>
                <a:uLnTx/>
                <a:uFillTx/>
                <a:latin typeface="Poppins Light" pitchFamily="2" charset="77"/>
                <a:cs typeface="Poppins Light" pitchFamily="2" charset="77"/>
              </a:rPr>
              <a:t>”</a:t>
            </a:r>
            <a:endParaRPr kumimoji="0" sz="14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sp>
        <p:nvSpPr>
          <p:cNvPr id="27" name="object 13">
            <a:extLst>
              <a:ext uri="{FF2B5EF4-FFF2-40B4-BE49-F238E27FC236}">
                <a16:creationId xmlns:a16="http://schemas.microsoft.com/office/drawing/2014/main" id="{3034746E-8A50-45D0-5F94-D472E68212CC}"/>
              </a:ext>
            </a:extLst>
          </p:cNvPr>
          <p:cNvSpPr txBox="1"/>
          <p:nvPr/>
        </p:nvSpPr>
        <p:spPr>
          <a:xfrm>
            <a:off x="491300" y="3452330"/>
            <a:ext cx="5727700" cy="289823"/>
          </a:xfrm>
          <a:prstGeom prst="rect">
            <a:avLst/>
          </a:prstGeom>
        </p:spPr>
        <p:txBody>
          <a:bodyPr vert="horz" wrap="square" lIns="0" tIns="12700" rIns="0" bIns="0" rtlCol="0">
            <a:spAutoFit/>
          </a:bodyPr>
          <a:lstStyle/>
          <a:p>
            <a:pPr marL="12700" marR="269875"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004F6B"/>
                </a:solidFill>
                <a:effectLst/>
                <a:uLnTx/>
                <a:uFillTx/>
                <a:latin typeface="Poppins SemiBold" pitchFamily="2" charset="77"/>
                <a:cs typeface="Poppins SemiBold" pitchFamily="2" charset="77"/>
              </a:rPr>
              <a:t>How the service works:</a:t>
            </a:r>
          </a:p>
        </p:txBody>
      </p:sp>
      <p:sp>
        <p:nvSpPr>
          <p:cNvPr id="28" name="object 13">
            <a:extLst>
              <a:ext uri="{FF2B5EF4-FFF2-40B4-BE49-F238E27FC236}">
                <a16:creationId xmlns:a16="http://schemas.microsoft.com/office/drawing/2014/main" id="{A15E4C4F-2866-7961-EEE0-444DCDC1C92E}"/>
              </a:ext>
            </a:extLst>
          </p:cNvPr>
          <p:cNvSpPr txBox="1"/>
          <p:nvPr/>
        </p:nvSpPr>
        <p:spPr>
          <a:xfrm>
            <a:off x="500442" y="5808523"/>
            <a:ext cx="6730091" cy="936154"/>
          </a:xfrm>
          <a:prstGeom prst="rect">
            <a:avLst/>
          </a:prstGeom>
        </p:spPr>
        <p:txBody>
          <a:bodyPr vert="horz" wrap="square" lIns="0" tIns="12700" rIns="0" bIns="0" rtlCol="0">
            <a:spAutoFit/>
          </a:bodyPr>
          <a:lstStyle/>
          <a:p>
            <a:pPr marL="0" marR="117475"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We conducted a survey in which we received 966 responses. The survey was accessible online and ran for a time period of four weeks. Questions included asking people why they chose the drive through service, what they thought the benefits were of attending this site rather than others, what works well and what could be improved. Insights included:</a:t>
            </a:r>
          </a:p>
        </p:txBody>
      </p:sp>
      <p:pic>
        <p:nvPicPr>
          <p:cNvPr id="3" name="Graphic 2">
            <a:extLst>
              <a:ext uri="{FF2B5EF4-FFF2-40B4-BE49-F238E27FC236}">
                <a16:creationId xmlns:a16="http://schemas.microsoft.com/office/drawing/2014/main" id="{B441E105-A5A6-E7E0-B5B3-9BFEBEF918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300" y="6781297"/>
            <a:ext cx="734484" cy="429244"/>
          </a:xfrm>
          <a:prstGeom prst="rect">
            <a:avLst/>
          </a:prstGeom>
        </p:spPr>
      </p:pic>
      <p:sp>
        <p:nvSpPr>
          <p:cNvPr id="6" name="object 13">
            <a:extLst>
              <a:ext uri="{FF2B5EF4-FFF2-40B4-BE49-F238E27FC236}">
                <a16:creationId xmlns:a16="http://schemas.microsoft.com/office/drawing/2014/main" id="{58C6F3DD-885D-3AEC-FE16-674D73D5795E}"/>
              </a:ext>
            </a:extLst>
          </p:cNvPr>
          <p:cNvSpPr txBox="1"/>
          <p:nvPr/>
        </p:nvSpPr>
        <p:spPr>
          <a:xfrm>
            <a:off x="490091" y="8628573"/>
            <a:ext cx="6730091" cy="1382430"/>
          </a:xfrm>
          <a:prstGeom prst="rect">
            <a:avLst/>
          </a:prstGeom>
        </p:spPr>
        <p:txBody>
          <a:bodyPr vert="horz" wrap="square" lIns="0" tIns="12700" rIns="0" bIns="0" rtlCol="0">
            <a:spAutoFit/>
          </a:bodyPr>
          <a:lstStyle/>
          <a:p>
            <a:pPr marL="0" marR="269875" lvl="0" indent="0" defTabSz="914400" eaLnBrk="1" fontAlgn="auto" latinLnBrk="0" hangingPunct="1">
              <a:lnSpc>
                <a:spcPct val="100000"/>
              </a:lnSpc>
              <a:spcBef>
                <a:spcPts val="0"/>
              </a:spcBef>
              <a:spcAft>
                <a:spcPts val="600"/>
              </a:spcAft>
              <a:buClrTx/>
              <a:buSzTx/>
              <a:buFontTx/>
              <a:buNone/>
              <a:tabLst/>
              <a:defRPr/>
            </a:pPr>
            <a:r>
              <a:rPr kumimoji="0" lang="en-GB" sz="1800" b="1" i="0" u="none" strike="noStrike" kern="0" cap="none" spc="0" normalizeH="0" baseline="0" noProof="0" dirty="0">
                <a:ln>
                  <a:noFill/>
                </a:ln>
                <a:solidFill>
                  <a:srgbClr val="004F6B"/>
                </a:solidFill>
                <a:effectLst/>
                <a:uLnTx/>
                <a:uFillTx/>
                <a:latin typeface="Poppins SemiBold" pitchFamily="2" charset="77"/>
                <a:cs typeface="Poppins SemiBold" pitchFamily="2" charset="77"/>
              </a:rPr>
              <a:t>What difference has this service made to people’s lives?</a:t>
            </a:r>
          </a:p>
          <a:p>
            <a:pPr marL="0" marR="117475"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This service has been revolutionary for not only people with mobility and access needs but also the working individual who’s schedule doesn’t fit booking time off work for a blood test. From our survey the drive-through phlebotomy service has been further funded </a:t>
            </a:r>
            <a:r>
              <a:rPr kumimoji="0" lang="en-GB" sz="1200" b="0" i="0" u="sng"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£75,000</a:t>
            </a: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 to continue delivering a much needed service to people in Doncaster.</a:t>
            </a:r>
          </a:p>
        </p:txBody>
      </p:sp>
      <p:sp>
        <p:nvSpPr>
          <p:cNvPr id="9" name="object 10">
            <a:extLst>
              <a:ext uri="{FF2B5EF4-FFF2-40B4-BE49-F238E27FC236}">
                <a16:creationId xmlns:a16="http://schemas.microsoft.com/office/drawing/2014/main" id="{985D53DB-622C-47F5-C287-B45AC5A1EA64}"/>
              </a:ext>
            </a:extLst>
          </p:cNvPr>
          <p:cNvSpPr txBox="1"/>
          <p:nvPr/>
        </p:nvSpPr>
        <p:spPr>
          <a:xfrm>
            <a:off x="491299" y="8033388"/>
            <a:ext cx="6728883" cy="430887"/>
          </a:xfrm>
          <a:prstGeom prst="rect">
            <a:avLst/>
          </a:prstGeom>
        </p:spPr>
        <p:txBody>
          <a:bodyPr vert="horz" wrap="square" lIns="0" tIns="0" rIns="0" bIns="0" rtlCol="0">
            <a:spAutoFit/>
          </a:bodyPr>
          <a:lstStyle/>
          <a:p>
            <a:pPr marL="0" marR="257175"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4F6B"/>
                </a:solidFill>
                <a:effectLst/>
                <a:uLnTx/>
                <a:uFillTx/>
                <a:latin typeface="Poppins Light" panose="00000400000000000000" pitchFamily="2" charset="0"/>
                <a:cs typeface="Poppins Light" panose="00000400000000000000" pitchFamily="2" charset="0"/>
              </a:rPr>
              <a:t>“My mother is in her 80’s does not walk very well so easier to take her here. Not having to get her in and out of car” </a:t>
            </a:r>
            <a:endParaRPr kumimoji="0" sz="1400" b="0" i="0" u="none" strike="noStrike" kern="0" cap="none" spc="0" normalizeH="0" baseline="0" noProof="0" dirty="0">
              <a:ln>
                <a:noFill/>
              </a:ln>
              <a:solidFill>
                <a:srgbClr val="004F6B"/>
              </a:solidFill>
              <a:effectLst/>
              <a:uLnTx/>
              <a:uFillTx/>
              <a:latin typeface="Poppins Light" panose="00000400000000000000" pitchFamily="2" charset="0"/>
              <a:cs typeface="Poppins Light" panose="00000400000000000000" pitchFamily="2" charset="0"/>
            </a:endParaRPr>
          </a:p>
        </p:txBody>
      </p:sp>
      <p:sp>
        <p:nvSpPr>
          <p:cNvPr id="15" name="object 10">
            <a:extLst>
              <a:ext uri="{FF2B5EF4-FFF2-40B4-BE49-F238E27FC236}">
                <a16:creationId xmlns:a16="http://schemas.microsoft.com/office/drawing/2014/main" id="{2EBE8F45-2973-1E4D-6A4F-98E656FF0F51}"/>
              </a:ext>
            </a:extLst>
          </p:cNvPr>
          <p:cNvSpPr txBox="1"/>
          <p:nvPr/>
        </p:nvSpPr>
        <p:spPr>
          <a:xfrm>
            <a:off x="578963" y="6926801"/>
            <a:ext cx="6728883" cy="215444"/>
          </a:xfrm>
          <a:prstGeom prst="rect">
            <a:avLst/>
          </a:prstGeom>
        </p:spPr>
        <p:txBody>
          <a:bodyPr vert="horz" wrap="square" lIns="0" tIns="0" rIns="0" bIns="0" rtlCol="0">
            <a:spAutoFit/>
          </a:bodyPr>
          <a:lstStyle/>
          <a:p>
            <a:pPr marL="0" marR="257175"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4F6B"/>
                </a:solidFill>
                <a:effectLst/>
                <a:uLnTx/>
                <a:uFillTx/>
                <a:latin typeface="Poppins Light" panose="00000400000000000000" pitchFamily="2" charset="0"/>
                <a:cs typeface="Poppins Light" panose="00000400000000000000" pitchFamily="2" charset="0"/>
              </a:rPr>
              <a:t>“I could go at a time that suited me around work”  </a:t>
            </a:r>
            <a:endParaRPr kumimoji="0" sz="1400" b="0" i="0" u="none" strike="noStrike" kern="0" cap="none" spc="0" normalizeH="0" baseline="0" noProof="0" dirty="0">
              <a:ln>
                <a:noFill/>
              </a:ln>
              <a:solidFill>
                <a:srgbClr val="004F6B"/>
              </a:solidFill>
              <a:effectLst/>
              <a:uLnTx/>
              <a:uFillTx/>
              <a:latin typeface="Poppins Light" panose="00000400000000000000" pitchFamily="2" charset="0"/>
              <a:cs typeface="Poppins Light" panose="00000400000000000000" pitchFamily="2" charset="0"/>
            </a:endParaRPr>
          </a:p>
        </p:txBody>
      </p:sp>
      <p:pic>
        <p:nvPicPr>
          <p:cNvPr id="20" name="Picture 19" descr="A picture containing font, graphics, screenshot, symbol&#10;&#10;Description automatically generated">
            <a:extLst>
              <a:ext uri="{FF2B5EF4-FFF2-40B4-BE49-F238E27FC236}">
                <a16:creationId xmlns:a16="http://schemas.microsoft.com/office/drawing/2014/main" id="{9B8E7730-18D4-1E43-1DF0-67C92A9DA6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5575" y="202210"/>
            <a:ext cx="1270007" cy="12700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GB" dirty="0"/>
              <a:t>Three ways we have made a difference in Doncaster</a:t>
            </a:r>
          </a:p>
        </p:txBody>
      </p:sp>
      <p:sp>
        <p:nvSpPr>
          <p:cNvPr id="26" name="object 26"/>
          <p:cNvSpPr txBox="1">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575756"/>
                </a:solidFill>
                <a:effectLst/>
                <a:uLnTx/>
                <a:uFillTx/>
                <a:latin typeface="Poppins" pitchFamily="2" charset="77"/>
                <a:cs typeface="Poppins" pitchFamily="2" charset="77"/>
              </a:rPr>
              <a:t>Healthwatch Doncaster Annual Report 2022-23</a:t>
            </a:r>
            <a:endParaRPr kumimoji="0" lang="en-GB" sz="800" b="0" i="0" u="none" strike="noStrike" kern="0" cap="none" spc="0" normalizeH="0" baseline="0" noProof="0" dirty="0">
              <a:ln>
                <a:noFill/>
              </a:ln>
              <a:solidFill>
                <a:srgbClr val="575756"/>
              </a:solidFill>
              <a:effectLst/>
              <a:uLnTx/>
              <a:uFillTx/>
              <a:latin typeface="Poppins" pitchFamily="2" charset="77"/>
              <a:cs typeface="Poppins" pitchFamily="2" charset="77"/>
            </a:endParaRPr>
          </a:p>
        </p:txBody>
      </p:sp>
      <p:sp>
        <p:nvSpPr>
          <p:cNvPr id="29" name="Slide Number Placeholder 28">
            <a:extLst>
              <a:ext uri="{FF2B5EF4-FFF2-40B4-BE49-F238E27FC236}">
                <a16:creationId xmlns:a16="http://schemas.microsoft.com/office/drawing/2014/main" id="{29B8B172-1EFB-602D-DB6A-A9C676342841}"/>
              </a:ext>
            </a:extLst>
          </p:cNvPr>
          <p:cNvSpPr>
            <a:spLocks noGrp="1"/>
          </p:cNvSpPr>
          <p:nvPr>
            <p:ph type="sldNum" sz="quarter" idx="11"/>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D60167-4931-47E6-BA6A-407CBD079E47}" type="slidenum">
              <a:rPr kumimoji="0" lang="en-GB" sz="1600" b="1" i="0" u="none" strike="noStrike" kern="0" cap="none" spc="0" normalizeH="0" baseline="0" noProof="0" smtClean="0">
                <a:ln>
                  <a:noFill/>
                </a:ln>
                <a:solidFill>
                  <a:srgbClr val="004F6B"/>
                </a:solidFill>
                <a:effectLst/>
                <a:uLnTx/>
                <a:uFillTx/>
                <a:latin typeface="Poppins SemiBold" pitchFamily="2" charset="77"/>
                <a:cs typeface="Poppins SemiBold" pitchFamily="2" charset="77"/>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GB" sz="1600" b="1" i="0" u="none" strike="noStrike" kern="0" cap="none" spc="0" normalizeH="0" baseline="0" noProof="0" dirty="0">
              <a:ln>
                <a:noFill/>
              </a:ln>
              <a:solidFill>
                <a:srgbClr val="004F6B"/>
              </a:solidFill>
              <a:effectLst/>
              <a:uLnTx/>
              <a:uFillTx/>
              <a:latin typeface="Poppins SemiBold" pitchFamily="2" charset="77"/>
              <a:cs typeface="Poppins SemiBold" pitchFamily="2" charset="77"/>
            </a:endParaRPr>
          </a:p>
        </p:txBody>
      </p:sp>
      <p:sp>
        <p:nvSpPr>
          <p:cNvPr id="34" name="Text Placeholder 33">
            <a:extLst>
              <a:ext uri="{FF2B5EF4-FFF2-40B4-BE49-F238E27FC236}">
                <a16:creationId xmlns:a16="http://schemas.microsoft.com/office/drawing/2014/main" id="{24B4F306-45ED-15D8-5D9C-1BA5A03EAF13}"/>
              </a:ext>
            </a:extLst>
          </p:cNvPr>
          <p:cNvSpPr>
            <a:spLocks noGrp="1"/>
          </p:cNvSpPr>
          <p:nvPr>
            <p:ph type="body" sz="quarter" idx="12"/>
          </p:nvPr>
        </p:nvSpPr>
        <p:spPr>
          <a:xfrm>
            <a:off x="501650" y="1674951"/>
            <a:ext cx="5708650" cy="700101"/>
          </a:xfrm>
        </p:spPr>
        <p:txBody>
          <a:bodyPr/>
          <a:lstStyle/>
          <a:p>
            <a:r>
              <a:rPr lang="en-GB" sz="1600" dirty="0"/>
              <a:t>Throughout our work we gather information about health inequalities by speaking to people whose experiences aren’t often heard.</a:t>
            </a:r>
          </a:p>
        </p:txBody>
      </p:sp>
      <p:sp>
        <p:nvSpPr>
          <p:cNvPr id="5" name="object 5"/>
          <p:cNvSpPr/>
          <p:nvPr/>
        </p:nvSpPr>
        <p:spPr>
          <a:xfrm>
            <a:off x="-1" y="2605738"/>
            <a:ext cx="7071173" cy="2562777"/>
          </a:xfrm>
          <a:custGeom>
            <a:avLst/>
            <a:gdLst/>
            <a:ahLst/>
            <a:cxnLst/>
            <a:rect l="l" t="t" r="r" b="b"/>
            <a:pathLst>
              <a:path w="6210300" h="2440940">
                <a:moveTo>
                  <a:pt x="6209995" y="0"/>
                </a:moveTo>
                <a:lnTo>
                  <a:pt x="0" y="0"/>
                </a:lnTo>
                <a:lnTo>
                  <a:pt x="0" y="2440368"/>
                </a:lnTo>
                <a:lnTo>
                  <a:pt x="6209995" y="2440368"/>
                </a:lnTo>
                <a:lnTo>
                  <a:pt x="6209995" y="0"/>
                </a:lnTo>
                <a:close/>
              </a:path>
            </a:pathLst>
          </a:custGeom>
          <a:solidFill>
            <a:srgbClr val="F3F8E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1" y="5207066"/>
            <a:ext cx="7063631" cy="2362133"/>
          </a:xfrm>
          <a:custGeom>
            <a:avLst/>
            <a:gdLst/>
            <a:ahLst/>
            <a:cxnLst/>
            <a:rect l="l" t="t" r="r" b="b"/>
            <a:pathLst>
              <a:path w="6210300" h="2275840">
                <a:moveTo>
                  <a:pt x="6209995" y="0"/>
                </a:moveTo>
                <a:lnTo>
                  <a:pt x="0" y="0"/>
                </a:lnTo>
                <a:lnTo>
                  <a:pt x="0" y="2275255"/>
                </a:lnTo>
                <a:lnTo>
                  <a:pt x="6209995" y="2275255"/>
                </a:lnTo>
                <a:lnTo>
                  <a:pt x="6209995" y="0"/>
                </a:lnTo>
                <a:close/>
              </a:path>
            </a:pathLst>
          </a:custGeom>
          <a:solidFill>
            <a:srgbClr val="F3F8E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1" y="7607751"/>
            <a:ext cx="7059829" cy="2405748"/>
          </a:xfrm>
          <a:custGeom>
            <a:avLst/>
            <a:gdLst/>
            <a:ahLst/>
            <a:cxnLst/>
            <a:rect l="l" t="t" r="r" b="b"/>
            <a:pathLst>
              <a:path w="6219190" h="2110740">
                <a:moveTo>
                  <a:pt x="6218999" y="0"/>
                </a:moveTo>
                <a:lnTo>
                  <a:pt x="0" y="0"/>
                </a:lnTo>
                <a:lnTo>
                  <a:pt x="0" y="2110155"/>
                </a:lnTo>
                <a:lnTo>
                  <a:pt x="6218999" y="2110155"/>
                </a:lnTo>
                <a:lnTo>
                  <a:pt x="6218999" y="0"/>
                </a:lnTo>
                <a:close/>
              </a:path>
            </a:pathLst>
          </a:custGeom>
          <a:solidFill>
            <a:srgbClr val="F3F8E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5" name="Graphic 44">
            <a:extLst>
              <a:ext uri="{FF2B5EF4-FFF2-40B4-BE49-F238E27FC236}">
                <a16:creationId xmlns:a16="http://schemas.microsoft.com/office/drawing/2014/main" id="{9A7C0F26-9246-A97A-D7E2-A73918BA41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869" y="5892151"/>
            <a:ext cx="657014" cy="991962"/>
          </a:xfrm>
          <a:prstGeom prst="rect">
            <a:avLst/>
          </a:prstGeom>
        </p:spPr>
      </p:pic>
      <p:pic>
        <p:nvPicPr>
          <p:cNvPr id="46" name="Graphic 45">
            <a:extLst>
              <a:ext uri="{FF2B5EF4-FFF2-40B4-BE49-F238E27FC236}">
                <a16:creationId xmlns:a16="http://schemas.microsoft.com/office/drawing/2014/main" id="{B745A4FA-D3E7-6D77-2775-CA6FF75D6A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671" y="8431706"/>
            <a:ext cx="653212" cy="653212"/>
          </a:xfrm>
          <a:prstGeom prst="rect">
            <a:avLst/>
          </a:prstGeom>
        </p:spPr>
      </p:pic>
      <p:sp>
        <p:nvSpPr>
          <p:cNvPr id="47" name="Text Placeholder 33">
            <a:extLst>
              <a:ext uri="{FF2B5EF4-FFF2-40B4-BE49-F238E27FC236}">
                <a16:creationId xmlns:a16="http://schemas.microsoft.com/office/drawing/2014/main" id="{6B36957C-8563-EFAD-B5AA-6B8278F4A626}"/>
              </a:ext>
            </a:extLst>
          </p:cNvPr>
          <p:cNvSpPr txBox="1">
            <a:spLocks/>
          </p:cNvSpPr>
          <p:nvPr/>
        </p:nvSpPr>
        <p:spPr>
          <a:xfrm>
            <a:off x="1507066" y="2685095"/>
            <a:ext cx="5334000" cy="1953931"/>
          </a:xfrm>
          <a:prstGeom prst="rect">
            <a:avLst/>
          </a:prstGeom>
        </p:spPr>
        <p:txBody>
          <a:bodyPr vert="horz" lIns="0" tIns="0" rIns="0" bIns="0" rtlCol="0">
            <a:noAutofit/>
          </a:bodyPr>
          <a:lstStyle>
            <a:lvl1pPr marL="0">
              <a:defRPr sz="1400" b="0" i="0">
                <a:solidFill>
                  <a:schemeClr val="accent6"/>
                </a:solidFill>
                <a:latin typeface="Poppins Medium" pitchFamily="2" charset="77"/>
                <a:ea typeface="+mn-ea"/>
                <a:cs typeface="Poppins Medium"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solidFill>
                  <a:srgbClr val="004F6B"/>
                </a:solidFill>
                <a:effectLst/>
                <a:uLnTx/>
                <a:uFillTx/>
                <a:latin typeface="Poppins SemiBold" pitchFamily="2" charset="77"/>
                <a:ea typeface="+mn-ea"/>
                <a:cs typeface="Poppins SemiBold" pitchFamily="2" charset="77"/>
              </a:rPr>
              <a:t>Creating empathy by bringing experiences to life</a:t>
            </a:r>
            <a:endParaRPr kumimoji="0" lang="en-GB" sz="1000" b="0" i="0" u="none" strike="noStrike" kern="0" cap="none" spc="0" normalizeH="0" baseline="0" noProof="0" dirty="0">
              <a:ln>
                <a:noFill/>
              </a:ln>
              <a:solidFill>
                <a:srgbClr val="000000"/>
              </a:solidFill>
              <a:effectLst/>
              <a:uLnTx/>
              <a:uFillTx/>
              <a:latin typeface="Poppins Medium" pitchFamily="2" charset="77"/>
              <a:ea typeface="+mn-ea"/>
              <a:cs typeface="Poppins Medium" pitchFamily="2" charset="77"/>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Poppins Medium" pitchFamily="2" charset="77"/>
                <a:ea typeface="+mn-ea"/>
                <a:cs typeface="Poppins Medium" pitchFamily="2" charset="77"/>
              </a:rPr>
              <a:t>It’s important for services to see the bigger picture. Hearing personal experiences and the impact on people’s lives provides them with a better understanding of the problems.</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In Doncaster we work with our Integrated Care Board to illustrate what works well and what needs improvement within services. We do this by telling </a:t>
            </a:r>
            <a:r>
              <a:rPr lang="en-GB" sz="1200" dirty="0">
                <a:solidFill>
                  <a:srgbClr val="000000"/>
                </a:solidFill>
                <a:latin typeface="Poppins Light" panose="00000400000000000000" pitchFamily="2" charset="0"/>
                <a:cs typeface="Poppins Light" panose="00000400000000000000" pitchFamily="2" charset="0"/>
              </a:rPr>
              <a:t>people’s</a:t>
            </a:r>
            <a:r>
              <a:rPr kumimoji="0" lang="en-GB" sz="1200" b="0" i="0" u="none" strike="noStrike" kern="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 stories in their words. For example; we shared a story around access to GP’s for people from the traveller community and the discrimination they faced when trying to register. The outcomes from highlighting the issues has led to practices delivering culture competency training for staff, which led to access and registration no longer being a barrier to healthcare..  </a:t>
            </a:r>
          </a:p>
          <a:p>
            <a:pPr marL="0" marR="0" lvl="0" indent="0" defTabSz="914400" eaLnBrk="1" fontAlgn="auto" latinLnBrk="0" hangingPunct="1">
              <a:lnSpc>
                <a:spcPct val="100000"/>
              </a:lnSpc>
              <a:spcBef>
                <a:spcPts val="0"/>
              </a:spcBef>
              <a:spcAft>
                <a:spcPts val="60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Poppins Light" pitchFamily="2" charset="77"/>
              <a:ea typeface="+mn-ea"/>
              <a:cs typeface="Poppins Light" pitchFamily="2" charset="77"/>
            </a:endParaRPr>
          </a:p>
        </p:txBody>
      </p:sp>
      <p:sp>
        <p:nvSpPr>
          <p:cNvPr id="48" name="Text Placeholder 33">
            <a:extLst>
              <a:ext uri="{FF2B5EF4-FFF2-40B4-BE49-F238E27FC236}">
                <a16:creationId xmlns:a16="http://schemas.microsoft.com/office/drawing/2014/main" id="{4EEB84D7-926D-7279-B0F5-4B52B94C6444}"/>
              </a:ext>
            </a:extLst>
          </p:cNvPr>
          <p:cNvSpPr txBox="1">
            <a:spLocks/>
          </p:cNvSpPr>
          <p:nvPr/>
        </p:nvSpPr>
        <p:spPr>
          <a:xfrm>
            <a:off x="1507066" y="5297760"/>
            <a:ext cx="5333999" cy="1732582"/>
          </a:xfrm>
          <a:prstGeom prst="rect">
            <a:avLst/>
          </a:prstGeom>
        </p:spPr>
        <p:txBody>
          <a:bodyPr vert="horz" lIns="0" tIns="0" rIns="0" bIns="0" rtlCol="0">
            <a:noAutofit/>
          </a:bodyPr>
          <a:lstStyle>
            <a:lvl1pPr marL="0">
              <a:defRPr sz="1400" b="0" i="0">
                <a:solidFill>
                  <a:schemeClr val="accent6"/>
                </a:solidFill>
                <a:latin typeface="Poppins Medium" pitchFamily="2" charset="77"/>
                <a:ea typeface="+mn-ea"/>
                <a:cs typeface="Poppins Medium"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solidFill>
                  <a:srgbClr val="004F6B"/>
                </a:solidFill>
                <a:effectLst/>
                <a:uLnTx/>
                <a:uFillTx/>
                <a:latin typeface="Poppins SemiBold" pitchFamily="2" charset="77"/>
                <a:ea typeface="+mn-ea"/>
                <a:cs typeface="Poppins SemiBold" pitchFamily="2" charset="77"/>
              </a:rPr>
              <a:t>Getting services to involve the public</a:t>
            </a:r>
            <a:endParaRPr kumimoji="0" lang="en-GB" sz="1000" b="0" i="0" u="none" strike="noStrike" kern="0" cap="none" spc="0" normalizeH="0" baseline="0" noProof="0" dirty="0">
              <a:ln>
                <a:noFill/>
              </a:ln>
              <a:solidFill>
                <a:srgbClr val="004F6B"/>
              </a:solidFill>
              <a:effectLst/>
              <a:uLnTx/>
              <a:uFillTx/>
              <a:latin typeface="Poppins Medium" pitchFamily="2" charset="77"/>
              <a:ea typeface="+mn-ea"/>
              <a:cs typeface="Poppins Medium" pitchFamily="2" charset="77"/>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Poppins Medium" pitchFamily="2" charset="77"/>
                <a:ea typeface="+mn-ea"/>
                <a:cs typeface="Poppins Medium" pitchFamily="2" charset="77"/>
              </a:rPr>
              <a:t>Services need to understand the benefits of involving local people to help improve care for everyone.</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Poppins Light" panose="00000400000000000000" pitchFamily="2" charset="0"/>
                <a:ea typeface="+mn-ea"/>
                <a:cs typeface="Poppins Light" panose="00000400000000000000" pitchFamily="2" charset="0"/>
              </a:rPr>
              <a:t>Our Doncaster wide Patient Participation Group Network creates a unique and beneficial relationship between local people and primary care professionals. By facilitating a network we are able to act as the conduit and escalate issues when required. Patients raised a significant issue with access to Audiology, we were able to raise their concerns with the hospital trust and they were able to share with us how they are currently addressing the issues to resolve them in a timely manner. </a:t>
            </a:r>
          </a:p>
          <a:p>
            <a:pPr marL="0" marR="0" lvl="0" indent="0" defTabSz="914400" eaLnBrk="1" fontAlgn="auto" latinLnBrk="0" hangingPunct="1">
              <a:lnSpc>
                <a:spcPct val="100000"/>
              </a:lnSpc>
              <a:spcBef>
                <a:spcPts val="0"/>
              </a:spcBef>
              <a:spcAft>
                <a:spcPts val="60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Poppins Light" pitchFamily="2" charset="77"/>
              <a:ea typeface="+mn-ea"/>
              <a:cs typeface="Poppins Light" pitchFamily="2" charset="77"/>
            </a:endParaRPr>
          </a:p>
        </p:txBody>
      </p:sp>
      <p:sp>
        <p:nvSpPr>
          <p:cNvPr id="49" name="Text Placeholder 33">
            <a:extLst>
              <a:ext uri="{FF2B5EF4-FFF2-40B4-BE49-F238E27FC236}">
                <a16:creationId xmlns:a16="http://schemas.microsoft.com/office/drawing/2014/main" id="{49AFC0EC-55C0-4552-9423-D955F40FAECE}"/>
              </a:ext>
            </a:extLst>
          </p:cNvPr>
          <p:cNvSpPr txBox="1">
            <a:spLocks/>
          </p:cNvSpPr>
          <p:nvPr/>
        </p:nvSpPr>
        <p:spPr>
          <a:xfrm>
            <a:off x="1507066" y="7646144"/>
            <a:ext cx="5333999" cy="1612092"/>
          </a:xfrm>
          <a:prstGeom prst="rect">
            <a:avLst/>
          </a:prstGeom>
        </p:spPr>
        <p:txBody>
          <a:bodyPr vert="horz" lIns="0" tIns="0" rIns="0" bIns="0" rtlCol="0">
            <a:noAutofit/>
          </a:bodyPr>
          <a:lstStyle>
            <a:lvl1pPr marL="0">
              <a:defRPr sz="1400" b="0" i="0">
                <a:solidFill>
                  <a:schemeClr val="accent6"/>
                </a:solidFill>
                <a:latin typeface="Poppins Medium" pitchFamily="2" charset="77"/>
                <a:ea typeface="+mn-ea"/>
                <a:cs typeface="Poppins Medium"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dirty="0">
                <a:ln>
                  <a:noFill/>
                </a:ln>
                <a:solidFill>
                  <a:srgbClr val="004F6B"/>
                </a:solidFill>
                <a:effectLst/>
                <a:uLnTx/>
                <a:uFillTx/>
                <a:latin typeface="Poppins SemiBold" pitchFamily="2" charset="77"/>
                <a:ea typeface="+mn-ea"/>
                <a:cs typeface="Poppins SemiBold" pitchFamily="2" charset="77"/>
              </a:rPr>
              <a:t>Improving care over time</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Poppins Medium" pitchFamily="2" charset="77"/>
                <a:ea typeface="+mn-ea"/>
                <a:cs typeface="Poppins Medium" pitchFamily="2" charset="77"/>
              </a:rPr>
              <a:t>Change takes time. We often work behind the scenes with services to consistently raise issues and bring about change.</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Poppins Light" pitchFamily="2" charset="77"/>
                <a:ea typeface="+mn-ea"/>
                <a:cs typeface="Poppins Light" pitchFamily="2" charset="77"/>
              </a:rPr>
              <a:t>A great example of this is how we address health inequalities through our Health Ambassadors programme. We have representatives from across Doncaster who represent some of our most under served communities. Represented communities include; women from an ethnic minority background, </a:t>
            </a:r>
            <a:r>
              <a:rPr lang="en-GB" sz="1100" dirty="0">
                <a:solidFill>
                  <a:srgbClr val="000000"/>
                </a:solidFill>
                <a:latin typeface="Poppins Light" pitchFamily="2" charset="77"/>
                <a:cs typeface="Poppins Light" pitchFamily="2" charset="77"/>
              </a:rPr>
              <a:t>p</a:t>
            </a:r>
            <a:r>
              <a:rPr kumimoji="0" lang="en-GB" sz="1100" b="0" i="0" u="none" strike="noStrike" kern="0" cap="none" spc="0" normalizeH="0" baseline="0" noProof="0" dirty="0" err="1">
                <a:ln>
                  <a:noFill/>
                </a:ln>
                <a:solidFill>
                  <a:srgbClr val="000000"/>
                </a:solidFill>
                <a:effectLst/>
                <a:uLnTx/>
                <a:uFillTx/>
                <a:latin typeface="Poppins Light" pitchFamily="2" charset="77"/>
                <a:ea typeface="+mn-ea"/>
                <a:cs typeface="Poppins Light" pitchFamily="2" charset="77"/>
              </a:rPr>
              <a:t>eople</a:t>
            </a:r>
            <a:r>
              <a:rPr kumimoji="0" lang="en-GB" sz="1100" b="0" i="0" u="none" strike="noStrike" kern="0" cap="none" spc="0" normalizeH="0" baseline="0" noProof="0" dirty="0">
                <a:ln>
                  <a:noFill/>
                </a:ln>
                <a:solidFill>
                  <a:srgbClr val="000000"/>
                </a:solidFill>
                <a:effectLst/>
                <a:uLnTx/>
                <a:uFillTx/>
                <a:latin typeface="Poppins Light" pitchFamily="2" charset="77"/>
                <a:ea typeface="+mn-ea"/>
                <a:cs typeface="Poppins Light" pitchFamily="2" charset="77"/>
              </a:rPr>
              <a:t> seeking asylum and refugees, LGBTQIA+, young people with additional needs, people who are hard of hearing, to name a few. Representatives raise relevant issues, for example people where English isn’t their first language struggle to navigate automated phone systems</a:t>
            </a:r>
            <a:r>
              <a:rPr lang="en-GB" sz="1100" dirty="0">
                <a:solidFill>
                  <a:srgbClr val="000000"/>
                </a:solidFill>
                <a:latin typeface="Poppins Light" pitchFamily="2" charset="77"/>
                <a:cs typeface="Poppins Light" pitchFamily="2" charset="77"/>
              </a:rPr>
              <a:t> e.g. NHS 111. We then raise this with the relevant services and challenge until an appropriate outcome is found. </a:t>
            </a:r>
            <a:endParaRPr kumimoji="0" lang="en-GB" sz="1100" b="0" i="0" u="none" strike="noStrike" kern="0" cap="none" spc="0" normalizeH="0" baseline="0" noProof="0" dirty="0">
              <a:ln>
                <a:noFill/>
              </a:ln>
              <a:solidFill>
                <a:srgbClr val="000000"/>
              </a:solidFill>
              <a:effectLst/>
              <a:uLnTx/>
              <a:uFillTx/>
              <a:latin typeface="Poppins Light" pitchFamily="2" charset="77"/>
              <a:ea typeface="+mn-ea"/>
              <a:cs typeface="Poppins Light" pitchFamily="2" charset="77"/>
            </a:endParaRPr>
          </a:p>
        </p:txBody>
      </p:sp>
      <p:grpSp>
        <p:nvGrpSpPr>
          <p:cNvPr id="3" name="Graphic 43">
            <a:extLst>
              <a:ext uri="{FF2B5EF4-FFF2-40B4-BE49-F238E27FC236}">
                <a16:creationId xmlns:a16="http://schemas.microsoft.com/office/drawing/2014/main" id="{FE1D302B-90CA-22BD-0A0D-CDCE24D58B09}"/>
              </a:ext>
            </a:extLst>
          </p:cNvPr>
          <p:cNvGrpSpPr/>
          <p:nvPr/>
        </p:nvGrpSpPr>
        <p:grpSpPr>
          <a:xfrm>
            <a:off x="485351" y="3422345"/>
            <a:ext cx="659784" cy="837607"/>
            <a:chOff x="485351" y="3422345"/>
            <a:chExt cx="659784" cy="837607"/>
          </a:xfrm>
          <a:solidFill>
            <a:schemeClr val="accent6"/>
          </a:solidFill>
        </p:grpSpPr>
        <p:sp>
          <p:nvSpPr>
            <p:cNvPr id="4" name="Freeform 3">
              <a:extLst>
                <a:ext uri="{FF2B5EF4-FFF2-40B4-BE49-F238E27FC236}">
                  <a16:creationId xmlns:a16="http://schemas.microsoft.com/office/drawing/2014/main" id="{31C483D9-6788-DB69-478C-7D154FDFC7F5}"/>
                </a:ext>
              </a:extLst>
            </p:cNvPr>
            <p:cNvSpPr/>
            <p:nvPr/>
          </p:nvSpPr>
          <p:spPr>
            <a:xfrm>
              <a:off x="485351" y="3422345"/>
              <a:ext cx="659784" cy="837607"/>
            </a:xfrm>
            <a:custGeom>
              <a:avLst/>
              <a:gdLst>
                <a:gd name="connsiteX0" fmla="*/ 365758 w 659784"/>
                <a:gd name="connsiteY0" fmla="*/ 376 h 837607"/>
                <a:gd name="connsiteX1" fmla="*/ 303583 w 659784"/>
                <a:gd name="connsiteY1" fmla="*/ 10955 h 837607"/>
                <a:gd name="connsiteX2" fmla="*/ 122166 w 659784"/>
                <a:gd name="connsiteY2" fmla="*/ 107728 h 837607"/>
                <a:gd name="connsiteX3" fmla="*/ 48302 w 659784"/>
                <a:gd name="connsiteY3" fmla="*/ 436052 h 837607"/>
                <a:gd name="connsiteX4" fmla="*/ 48793 w 659784"/>
                <a:gd name="connsiteY4" fmla="*/ 439285 h 837607"/>
                <a:gd name="connsiteX5" fmla="*/ 1941 w 659784"/>
                <a:gd name="connsiteY5" fmla="*/ 558978 h 837607"/>
                <a:gd name="connsiteX6" fmla="*/ 1450 w 659784"/>
                <a:gd name="connsiteY6" fmla="*/ 560447 h 837607"/>
                <a:gd name="connsiteX7" fmla="*/ 8915 w 659784"/>
                <a:gd name="connsiteY7" fmla="*/ 599823 h 837607"/>
                <a:gd name="connsiteX8" fmla="*/ 53802 w 659784"/>
                <a:gd name="connsiteY8" fmla="*/ 616768 h 837607"/>
                <a:gd name="connsiteX9" fmla="*/ 50070 w 659784"/>
                <a:gd name="connsiteY9" fmla="*/ 658298 h 837607"/>
                <a:gd name="connsiteX10" fmla="*/ 50070 w 659784"/>
                <a:gd name="connsiteY10" fmla="*/ 660845 h 837607"/>
                <a:gd name="connsiteX11" fmla="*/ 55374 w 659784"/>
                <a:gd name="connsiteY11" fmla="*/ 672207 h 837607"/>
                <a:gd name="connsiteX12" fmla="*/ 66670 w 659784"/>
                <a:gd name="connsiteY12" fmla="*/ 677300 h 837607"/>
                <a:gd name="connsiteX13" fmla="*/ 82091 w 659784"/>
                <a:gd name="connsiteY13" fmla="*/ 679357 h 837607"/>
                <a:gd name="connsiteX14" fmla="*/ 72956 w 659784"/>
                <a:gd name="connsiteY14" fmla="*/ 692972 h 837607"/>
                <a:gd name="connsiteX15" fmla="*/ 71679 w 659784"/>
                <a:gd name="connsiteY15" fmla="*/ 695421 h 837607"/>
                <a:gd name="connsiteX16" fmla="*/ 73447 w 659784"/>
                <a:gd name="connsiteY16" fmla="*/ 712464 h 837607"/>
                <a:gd name="connsiteX17" fmla="*/ 83859 w 659784"/>
                <a:gd name="connsiteY17" fmla="*/ 728233 h 837607"/>
                <a:gd name="connsiteX18" fmla="*/ 94172 w 659784"/>
                <a:gd name="connsiteY18" fmla="*/ 765454 h 837607"/>
                <a:gd name="connsiteX19" fmla="*/ 94663 w 659784"/>
                <a:gd name="connsiteY19" fmla="*/ 781518 h 837607"/>
                <a:gd name="connsiteX20" fmla="*/ 130809 w 659784"/>
                <a:gd name="connsiteY20" fmla="*/ 829904 h 837607"/>
                <a:gd name="connsiteX21" fmla="*/ 221960 w 659784"/>
                <a:gd name="connsiteY21" fmla="*/ 826868 h 837607"/>
                <a:gd name="connsiteX22" fmla="*/ 222942 w 659784"/>
                <a:gd name="connsiteY22" fmla="*/ 826574 h 837607"/>
                <a:gd name="connsiteX23" fmla="*/ 317825 w 659784"/>
                <a:gd name="connsiteY23" fmla="*/ 830786 h 837607"/>
                <a:gd name="connsiteX24" fmla="*/ 346015 w 659784"/>
                <a:gd name="connsiteY24" fmla="*/ 837544 h 837607"/>
                <a:gd name="connsiteX25" fmla="*/ 454846 w 659784"/>
                <a:gd name="connsiteY25" fmla="*/ 831863 h 837607"/>
                <a:gd name="connsiteX26" fmla="*/ 467124 w 659784"/>
                <a:gd name="connsiteY26" fmla="*/ 818346 h 837607"/>
                <a:gd name="connsiteX27" fmla="*/ 453668 w 659784"/>
                <a:gd name="connsiteY27" fmla="*/ 806005 h 837607"/>
                <a:gd name="connsiteX28" fmla="*/ 453471 w 659784"/>
                <a:gd name="connsiteY28" fmla="*/ 806005 h 837607"/>
                <a:gd name="connsiteX29" fmla="*/ 344640 w 659784"/>
                <a:gd name="connsiteY29" fmla="*/ 811686 h 837607"/>
                <a:gd name="connsiteX30" fmla="*/ 330398 w 659784"/>
                <a:gd name="connsiteY30" fmla="*/ 808160 h 837607"/>
                <a:gd name="connsiteX31" fmla="*/ 214986 w 659784"/>
                <a:gd name="connsiteY31" fmla="*/ 801891 h 837607"/>
                <a:gd name="connsiteX32" fmla="*/ 139256 w 659784"/>
                <a:gd name="connsiteY32" fmla="*/ 805417 h 837607"/>
                <a:gd name="connsiteX33" fmla="*/ 120496 w 659784"/>
                <a:gd name="connsiteY33" fmla="*/ 780538 h 837607"/>
                <a:gd name="connsiteX34" fmla="*/ 120005 w 659784"/>
                <a:gd name="connsiteY34" fmla="*/ 764377 h 837607"/>
                <a:gd name="connsiteX35" fmla="*/ 105468 w 659784"/>
                <a:gd name="connsiteY35" fmla="*/ 713933 h 837607"/>
                <a:gd name="connsiteX36" fmla="*/ 97806 w 659784"/>
                <a:gd name="connsiteY36" fmla="*/ 702277 h 837607"/>
                <a:gd name="connsiteX37" fmla="*/ 111165 w 659784"/>
                <a:gd name="connsiteY37" fmla="*/ 682491 h 837607"/>
                <a:gd name="connsiteX38" fmla="*/ 112442 w 659784"/>
                <a:gd name="connsiteY38" fmla="*/ 680043 h 837607"/>
                <a:gd name="connsiteX39" fmla="*/ 104977 w 659784"/>
                <a:gd name="connsiteY39" fmla="*/ 657319 h 837607"/>
                <a:gd name="connsiteX40" fmla="*/ 99771 w 659784"/>
                <a:gd name="connsiteY40" fmla="*/ 655458 h 837607"/>
                <a:gd name="connsiteX41" fmla="*/ 76688 w 659784"/>
                <a:gd name="connsiteY41" fmla="*/ 652421 h 837607"/>
                <a:gd name="connsiteX42" fmla="*/ 80028 w 659784"/>
                <a:gd name="connsiteY42" fmla="*/ 615397 h 837607"/>
                <a:gd name="connsiteX43" fmla="*/ 80028 w 659784"/>
                <a:gd name="connsiteY43" fmla="*/ 612850 h 837607"/>
                <a:gd name="connsiteX44" fmla="*/ 56356 w 659784"/>
                <a:gd name="connsiteY44" fmla="*/ 590713 h 837607"/>
                <a:gd name="connsiteX45" fmla="*/ 54687 w 659784"/>
                <a:gd name="connsiteY45" fmla="*/ 590811 h 837607"/>
                <a:gd name="connsiteX46" fmla="*/ 29443 w 659784"/>
                <a:gd name="connsiteY46" fmla="*/ 583759 h 837607"/>
                <a:gd name="connsiteX47" fmla="*/ 26595 w 659784"/>
                <a:gd name="connsiteY47" fmla="*/ 567500 h 837607"/>
                <a:gd name="connsiteX48" fmla="*/ 73251 w 659784"/>
                <a:gd name="connsiteY48" fmla="*/ 448590 h 837607"/>
                <a:gd name="connsiteX49" fmla="*/ 73840 w 659784"/>
                <a:gd name="connsiteY49" fmla="*/ 446729 h 837607"/>
                <a:gd name="connsiteX50" fmla="*/ 84448 w 659784"/>
                <a:gd name="connsiteY50" fmla="*/ 446141 h 837607"/>
                <a:gd name="connsiteX51" fmla="*/ 96726 w 659784"/>
                <a:gd name="connsiteY51" fmla="*/ 432428 h 837607"/>
                <a:gd name="connsiteX52" fmla="*/ 83073 w 659784"/>
                <a:gd name="connsiteY52" fmla="*/ 420087 h 837607"/>
                <a:gd name="connsiteX53" fmla="*/ 70107 w 659784"/>
                <a:gd name="connsiteY53" fmla="*/ 420772 h 837607"/>
                <a:gd name="connsiteX54" fmla="*/ 69715 w 659784"/>
                <a:gd name="connsiteY54" fmla="*/ 420772 h 837607"/>
                <a:gd name="connsiteX55" fmla="*/ 140337 w 659784"/>
                <a:gd name="connsiteY55" fmla="*/ 126436 h 837607"/>
                <a:gd name="connsiteX56" fmla="*/ 163714 w 659784"/>
                <a:gd name="connsiteY56" fmla="*/ 106357 h 837607"/>
                <a:gd name="connsiteX57" fmla="*/ 367428 w 659784"/>
                <a:gd name="connsiteY57" fmla="*/ 26333 h 837607"/>
                <a:gd name="connsiteX58" fmla="*/ 633415 w 659784"/>
                <a:gd name="connsiteY58" fmla="*/ 272380 h 837607"/>
                <a:gd name="connsiteX59" fmla="*/ 572616 w 659784"/>
                <a:gd name="connsiteY59" fmla="*/ 455446 h 837607"/>
                <a:gd name="connsiteX60" fmla="*/ 501993 w 659784"/>
                <a:gd name="connsiteY60" fmla="*/ 583171 h 837607"/>
                <a:gd name="connsiteX61" fmla="*/ 483527 w 659784"/>
                <a:gd name="connsiteY61" fmla="*/ 683569 h 837607"/>
                <a:gd name="connsiteX62" fmla="*/ 467222 w 659784"/>
                <a:gd name="connsiteY62" fmla="*/ 700416 h 837607"/>
                <a:gd name="connsiteX63" fmla="*/ 468598 w 659784"/>
                <a:gd name="connsiteY63" fmla="*/ 726470 h 837607"/>
                <a:gd name="connsiteX64" fmla="*/ 509360 w 659784"/>
                <a:gd name="connsiteY64" fmla="*/ 686018 h 837607"/>
                <a:gd name="connsiteX65" fmla="*/ 526451 w 659784"/>
                <a:gd name="connsiteY65" fmla="*/ 591791 h 837607"/>
                <a:gd name="connsiteX66" fmla="*/ 592457 w 659784"/>
                <a:gd name="connsiteY66" fmla="*/ 472293 h 837607"/>
                <a:gd name="connsiteX67" fmla="*/ 659346 w 659784"/>
                <a:gd name="connsiteY67" fmla="*/ 271009 h 837607"/>
                <a:gd name="connsiteX68" fmla="*/ 365758 w 659784"/>
                <a:gd name="connsiteY68" fmla="*/ 376 h 83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59784" h="837607">
                  <a:moveTo>
                    <a:pt x="365758" y="376"/>
                  </a:moveTo>
                  <a:cubicBezTo>
                    <a:pt x="344739" y="1454"/>
                    <a:pt x="323817" y="5078"/>
                    <a:pt x="303583" y="10955"/>
                  </a:cubicBezTo>
                  <a:cubicBezTo>
                    <a:pt x="235613" y="26431"/>
                    <a:pt x="172947" y="59831"/>
                    <a:pt x="122166" y="107728"/>
                  </a:cubicBezTo>
                  <a:cubicBezTo>
                    <a:pt x="49775" y="176880"/>
                    <a:pt x="-14953" y="339083"/>
                    <a:pt x="48302" y="436052"/>
                  </a:cubicBezTo>
                  <a:cubicBezTo>
                    <a:pt x="48990" y="437032"/>
                    <a:pt x="49088" y="438207"/>
                    <a:pt x="48793" y="439285"/>
                  </a:cubicBezTo>
                  <a:lnTo>
                    <a:pt x="1941" y="558978"/>
                  </a:lnTo>
                  <a:cubicBezTo>
                    <a:pt x="1941" y="558978"/>
                    <a:pt x="1646" y="559958"/>
                    <a:pt x="1450" y="560447"/>
                  </a:cubicBezTo>
                  <a:cubicBezTo>
                    <a:pt x="-1988" y="574062"/>
                    <a:pt x="762" y="588461"/>
                    <a:pt x="8915" y="599823"/>
                  </a:cubicBezTo>
                  <a:cubicBezTo>
                    <a:pt x="18148" y="611381"/>
                    <a:pt x="33274" y="617062"/>
                    <a:pt x="53802" y="616768"/>
                  </a:cubicBezTo>
                  <a:lnTo>
                    <a:pt x="50070" y="658298"/>
                  </a:lnTo>
                  <a:cubicBezTo>
                    <a:pt x="50070" y="659180"/>
                    <a:pt x="50070" y="659963"/>
                    <a:pt x="50070" y="660845"/>
                  </a:cubicBezTo>
                  <a:cubicBezTo>
                    <a:pt x="50561" y="665155"/>
                    <a:pt x="52427" y="669170"/>
                    <a:pt x="55374" y="672207"/>
                  </a:cubicBezTo>
                  <a:cubicBezTo>
                    <a:pt x="58419" y="675243"/>
                    <a:pt x="62446" y="677104"/>
                    <a:pt x="66670" y="677300"/>
                  </a:cubicBezTo>
                  <a:lnTo>
                    <a:pt x="82091" y="679357"/>
                  </a:lnTo>
                  <a:lnTo>
                    <a:pt x="72956" y="692972"/>
                  </a:lnTo>
                  <a:cubicBezTo>
                    <a:pt x="72465" y="693756"/>
                    <a:pt x="71974" y="694539"/>
                    <a:pt x="71679" y="695421"/>
                  </a:cubicBezTo>
                  <a:cubicBezTo>
                    <a:pt x="69420" y="701004"/>
                    <a:pt x="70107" y="707468"/>
                    <a:pt x="73447" y="712464"/>
                  </a:cubicBezTo>
                  <a:lnTo>
                    <a:pt x="83859" y="728233"/>
                  </a:lnTo>
                  <a:cubicBezTo>
                    <a:pt x="90047" y="739693"/>
                    <a:pt x="93583" y="752427"/>
                    <a:pt x="94172" y="765454"/>
                  </a:cubicBezTo>
                  <a:lnTo>
                    <a:pt x="94663" y="781518"/>
                  </a:lnTo>
                  <a:cubicBezTo>
                    <a:pt x="95547" y="803654"/>
                    <a:pt x="109986" y="822950"/>
                    <a:pt x="130809" y="829904"/>
                  </a:cubicBezTo>
                  <a:cubicBezTo>
                    <a:pt x="153400" y="837740"/>
                    <a:pt x="184046" y="836663"/>
                    <a:pt x="221960" y="826868"/>
                  </a:cubicBezTo>
                  <a:cubicBezTo>
                    <a:pt x="222353" y="826868"/>
                    <a:pt x="222648" y="826672"/>
                    <a:pt x="222942" y="826574"/>
                  </a:cubicBezTo>
                  <a:cubicBezTo>
                    <a:pt x="223433" y="826378"/>
                    <a:pt x="277259" y="808160"/>
                    <a:pt x="317825" y="830786"/>
                  </a:cubicBezTo>
                  <a:cubicBezTo>
                    <a:pt x="326371" y="835683"/>
                    <a:pt x="336193" y="838034"/>
                    <a:pt x="346015" y="837544"/>
                  </a:cubicBezTo>
                  <a:lnTo>
                    <a:pt x="454846" y="831863"/>
                  </a:lnTo>
                  <a:cubicBezTo>
                    <a:pt x="461918" y="831569"/>
                    <a:pt x="467419" y="825497"/>
                    <a:pt x="467124" y="818346"/>
                  </a:cubicBezTo>
                  <a:cubicBezTo>
                    <a:pt x="466830" y="811196"/>
                    <a:pt x="460838" y="805711"/>
                    <a:pt x="453668" y="806005"/>
                  </a:cubicBezTo>
                  <a:cubicBezTo>
                    <a:pt x="453668" y="806005"/>
                    <a:pt x="453569" y="806005"/>
                    <a:pt x="453471" y="806005"/>
                  </a:cubicBezTo>
                  <a:lnTo>
                    <a:pt x="344640" y="811686"/>
                  </a:lnTo>
                  <a:cubicBezTo>
                    <a:pt x="339631" y="811882"/>
                    <a:pt x="334720" y="810608"/>
                    <a:pt x="330398" y="808160"/>
                  </a:cubicBezTo>
                  <a:cubicBezTo>
                    <a:pt x="281679" y="781126"/>
                    <a:pt x="221764" y="799638"/>
                    <a:pt x="214986" y="801891"/>
                  </a:cubicBezTo>
                  <a:cubicBezTo>
                    <a:pt x="174322" y="812371"/>
                    <a:pt x="151338" y="809629"/>
                    <a:pt x="139256" y="805417"/>
                  </a:cubicBezTo>
                  <a:cubicBezTo>
                    <a:pt x="128452" y="801891"/>
                    <a:pt x="120987" y="791900"/>
                    <a:pt x="120496" y="780538"/>
                  </a:cubicBezTo>
                  <a:lnTo>
                    <a:pt x="120005" y="764377"/>
                  </a:lnTo>
                  <a:cubicBezTo>
                    <a:pt x="119219" y="746648"/>
                    <a:pt x="114210" y="729311"/>
                    <a:pt x="105468" y="713933"/>
                  </a:cubicBezTo>
                  <a:lnTo>
                    <a:pt x="97806" y="702277"/>
                  </a:lnTo>
                  <a:lnTo>
                    <a:pt x="111165" y="682491"/>
                  </a:lnTo>
                  <a:cubicBezTo>
                    <a:pt x="111656" y="681708"/>
                    <a:pt x="112147" y="680924"/>
                    <a:pt x="112442" y="680043"/>
                  </a:cubicBezTo>
                  <a:cubicBezTo>
                    <a:pt x="115781" y="671619"/>
                    <a:pt x="112540" y="662020"/>
                    <a:pt x="104977" y="657319"/>
                  </a:cubicBezTo>
                  <a:cubicBezTo>
                    <a:pt x="103405" y="656339"/>
                    <a:pt x="101637" y="655653"/>
                    <a:pt x="99771" y="655458"/>
                  </a:cubicBezTo>
                  <a:lnTo>
                    <a:pt x="76688" y="652421"/>
                  </a:lnTo>
                  <a:lnTo>
                    <a:pt x="80028" y="615397"/>
                  </a:lnTo>
                  <a:cubicBezTo>
                    <a:pt x="80028" y="614515"/>
                    <a:pt x="80028" y="613731"/>
                    <a:pt x="80028" y="612850"/>
                  </a:cubicBezTo>
                  <a:cubicBezTo>
                    <a:pt x="79537" y="600117"/>
                    <a:pt x="68929" y="590224"/>
                    <a:pt x="56356" y="590713"/>
                  </a:cubicBezTo>
                  <a:cubicBezTo>
                    <a:pt x="55767" y="590713"/>
                    <a:pt x="55276" y="590713"/>
                    <a:pt x="54687" y="590811"/>
                  </a:cubicBezTo>
                  <a:cubicBezTo>
                    <a:pt x="45945" y="591105"/>
                    <a:pt x="34551" y="590126"/>
                    <a:pt x="29443" y="583759"/>
                  </a:cubicBezTo>
                  <a:cubicBezTo>
                    <a:pt x="26398" y="578960"/>
                    <a:pt x="25318" y="573083"/>
                    <a:pt x="26595" y="567500"/>
                  </a:cubicBezTo>
                  <a:lnTo>
                    <a:pt x="73251" y="448590"/>
                  </a:lnTo>
                  <a:cubicBezTo>
                    <a:pt x="73447" y="448002"/>
                    <a:pt x="73644" y="447414"/>
                    <a:pt x="73840" y="446729"/>
                  </a:cubicBezTo>
                  <a:lnTo>
                    <a:pt x="84448" y="446141"/>
                  </a:lnTo>
                  <a:cubicBezTo>
                    <a:pt x="91618" y="445749"/>
                    <a:pt x="97119" y="439579"/>
                    <a:pt x="96726" y="432428"/>
                  </a:cubicBezTo>
                  <a:cubicBezTo>
                    <a:pt x="96333" y="425180"/>
                    <a:pt x="90243" y="419695"/>
                    <a:pt x="83073" y="420087"/>
                  </a:cubicBezTo>
                  <a:lnTo>
                    <a:pt x="70107" y="420772"/>
                  </a:lnTo>
                  <a:cubicBezTo>
                    <a:pt x="70107" y="420772"/>
                    <a:pt x="69813" y="420772"/>
                    <a:pt x="69715" y="420772"/>
                  </a:cubicBezTo>
                  <a:cubicBezTo>
                    <a:pt x="15692" y="335851"/>
                    <a:pt x="76197" y="187654"/>
                    <a:pt x="140337" y="126436"/>
                  </a:cubicBezTo>
                  <a:cubicBezTo>
                    <a:pt x="147704" y="119384"/>
                    <a:pt x="155561" y="112822"/>
                    <a:pt x="163714" y="106357"/>
                  </a:cubicBezTo>
                  <a:cubicBezTo>
                    <a:pt x="222648" y="65219"/>
                    <a:pt x="283448" y="30055"/>
                    <a:pt x="367428" y="26333"/>
                  </a:cubicBezTo>
                  <a:cubicBezTo>
                    <a:pt x="506610" y="20162"/>
                    <a:pt x="625951" y="129473"/>
                    <a:pt x="633415" y="272380"/>
                  </a:cubicBezTo>
                  <a:cubicBezTo>
                    <a:pt x="637148" y="338985"/>
                    <a:pt x="615441" y="404513"/>
                    <a:pt x="572616" y="455446"/>
                  </a:cubicBezTo>
                  <a:cubicBezTo>
                    <a:pt x="541479" y="493352"/>
                    <a:pt x="517611" y="536646"/>
                    <a:pt x="501993" y="583171"/>
                  </a:cubicBezTo>
                  <a:cubicBezTo>
                    <a:pt x="492760" y="609618"/>
                    <a:pt x="486376" y="652421"/>
                    <a:pt x="483527" y="683569"/>
                  </a:cubicBezTo>
                  <a:cubicBezTo>
                    <a:pt x="482938" y="692482"/>
                    <a:pt x="476062" y="699632"/>
                    <a:pt x="467222" y="700416"/>
                  </a:cubicBezTo>
                  <a:lnTo>
                    <a:pt x="468598" y="726470"/>
                  </a:lnTo>
                  <a:cubicBezTo>
                    <a:pt x="490305" y="725099"/>
                    <a:pt x="507690" y="707860"/>
                    <a:pt x="509360" y="686018"/>
                  </a:cubicBezTo>
                  <a:cubicBezTo>
                    <a:pt x="512012" y="657710"/>
                    <a:pt x="518004" y="616082"/>
                    <a:pt x="526451" y="591791"/>
                  </a:cubicBezTo>
                  <a:cubicBezTo>
                    <a:pt x="541086" y="548204"/>
                    <a:pt x="563383" y="507751"/>
                    <a:pt x="592457" y="472293"/>
                  </a:cubicBezTo>
                  <a:cubicBezTo>
                    <a:pt x="639505" y="416267"/>
                    <a:pt x="663373" y="344274"/>
                    <a:pt x="659346" y="271009"/>
                  </a:cubicBezTo>
                  <a:cubicBezTo>
                    <a:pt x="650703" y="113801"/>
                    <a:pt x="519182" y="-7655"/>
                    <a:pt x="365758" y="376"/>
                  </a:cubicBezTo>
                </a:path>
              </a:pathLst>
            </a:custGeom>
            <a:grpFill/>
            <a:ln w="98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Freeform 5">
              <a:extLst>
                <a:ext uri="{FF2B5EF4-FFF2-40B4-BE49-F238E27FC236}">
                  <a16:creationId xmlns:a16="http://schemas.microsoft.com/office/drawing/2014/main" id="{0B43AE1E-9EC5-3CAB-D8BC-4A06BF2CE84A}"/>
                </a:ext>
              </a:extLst>
            </p:cNvPr>
            <p:cNvSpPr/>
            <p:nvPr/>
          </p:nvSpPr>
          <p:spPr>
            <a:xfrm>
              <a:off x="626400" y="3564061"/>
              <a:ext cx="421817" cy="378669"/>
            </a:xfrm>
            <a:custGeom>
              <a:avLst/>
              <a:gdLst>
                <a:gd name="connsiteX0" fmla="*/ 210958 w 421817"/>
                <a:gd name="connsiteY0" fmla="*/ 359864 h 378669"/>
                <a:gd name="connsiteX1" fmla="*/ 377642 w 421817"/>
                <a:gd name="connsiteY1" fmla="*/ 193645 h 378669"/>
                <a:gd name="connsiteX2" fmla="*/ 377642 w 421817"/>
                <a:gd name="connsiteY2" fmla="*/ 44371 h 378669"/>
                <a:gd name="connsiteX3" fmla="*/ 302796 w 421817"/>
                <a:gd name="connsiteY3" fmla="*/ 13419 h 378669"/>
                <a:gd name="connsiteX4" fmla="*/ 227951 w 421817"/>
                <a:gd name="connsiteY4" fmla="*/ 44371 h 378669"/>
                <a:gd name="connsiteX5" fmla="*/ 211056 w 421817"/>
                <a:gd name="connsiteY5" fmla="*/ 61316 h 378669"/>
                <a:gd name="connsiteX6" fmla="*/ 194064 w 421817"/>
                <a:gd name="connsiteY6" fmla="*/ 44371 h 378669"/>
                <a:gd name="connsiteX7" fmla="*/ 119218 w 421817"/>
                <a:gd name="connsiteY7" fmla="*/ 13419 h 378669"/>
                <a:gd name="connsiteX8" fmla="*/ 44372 w 421817"/>
                <a:gd name="connsiteY8" fmla="*/ 44371 h 378669"/>
                <a:gd name="connsiteX9" fmla="*/ 44372 w 421817"/>
                <a:gd name="connsiteY9" fmla="*/ 193645 h 378669"/>
                <a:gd name="connsiteX10" fmla="*/ 211056 w 421817"/>
                <a:gd name="connsiteY10" fmla="*/ 359864 h 378669"/>
                <a:gd name="connsiteX11" fmla="*/ 210958 w 421817"/>
                <a:gd name="connsiteY11" fmla="*/ 378670 h 378669"/>
                <a:gd name="connsiteX12" fmla="*/ 34845 w 421817"/>
                <a:gd name="connsiteY12" fmla="*/ 203048 h 378669"/>
                <a:gd name="connsiteX13" fmla="*/ 34845 w 421817"/>
                <a:gd name="connsiteY13" fmla="*/ 34870 h 378669"/>
                <a:gd name="connsiteX14" fmla="*/ 119120 w 421817"/>
                <a:gd name="connsiteY14" fmla="*/ 0 h 378669"/>
                <a:gd name="connsiteX15" fmla="*/ 203395 w 421817"/>
                <a:gd name="connsiteY15" fmla="*/ 34870 h 378669"/>
                <a:gd name="connsiteX16" fmla="*/ 210958 w 421817"/>
                <a:gd name="connsiteY16" fmla="*/ 42314 h 378669"/>
                <a:gd name="connsiteX17" fmla="*/ 218423 w 421817"/>
                <a:gd name="connsiteY17" fmla="*/ 34870 h 378669"/>
                <a:gd name="connsiteX18" fmla="*/ 302698 w 421817"/>
                <a:gd name="connsiteY18" fmla="*/ 0 h 378669"/>
                <a:gd name="connsiteX19" fmla="*/ 386973 w 421817"/>
                <a:gd name="connsiteY19" fmla="*/ 34870 h 378669"/>
                <a:gd name="connsiteX20" fmla="*/ 386973 w 421817"/>
                <a:gd name="connsiteY20" fmla="*/ 203048 h 378669"/>
                <a:gd name="connsiteX21" fmla="*/ 210860 w 421817"/>
                <a:gd name="connsiteY21" fmla="*/ 378670 h 37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1817" h="378669">
                  <a:moveTo>
                    <a:pt x="210958" y="359864"/>
                  </a:moveTo>
                  <a:lnTo>
                    <a:pt x="377642" y="193645"/>
                  </a:lnTo>
                  <a:cubicBezTo>
                    <a:pt x="418896" y="152506"/>
                    <a:pt x="418896" y="85509"/>
                    <a:pt x="377642" y="44371"/>
                  </a:cubicBezTo>
                  <a:cubicBezTo>
                    <a:pt x="357605" y="24389"/>
                    <a:pt x="331085" y="13419"/>
                    <a:pt x="302796" y="13419"/>
                  </a:cubicBezTo>
                  <a:cubicBezTo>
                    <a:pt x="274508" y="13419"/>
                    <a:pt x="247988" y="24389"/>
                    <a:pt x="227951" y="44371"/>
                  </a:cubicBezTo>
                  <a:lnTo>
                    <a:pt x="211056" y="61316"/>
                  </a:lnTo>
                  <a:lnTo>
                    <a:pt x="194064" y="44371"/>
                  </a:lnTo>
                  <a:cubicBezTo>
                    <a:pt x="174125" y="24389"/>
                    <a:pt x="147506" y="13419"/>
                    <a:pt x="119218" y="13419"/>
                  </a:cubicBezTo>
                  <a:cubicBezTo>
                    <a:pt x="90930" y="13419"/>
                    <a:pt x="64410" y="24389"/>
                    <a:pt x="44372" y="44371"/>
                  </a:cubicBezTo>
                  <a:cubicBezTo>
                    <a:pt x="3119" y="85509"/>
                    <a:pt x="3119" y="152506"/>
                    <a:pt x="44372" y="193645"/>
                  </a:cubicBezTo>
                  <a:lnTo>
                    <a:pt x="211056" y="359864"/>
                  </a:lnTo>
                  <a:close/>
                  <a:moveTo>
                    <a:pt x="210958" y="378670"/>
                  </a:moveTo>
                  <a:lnTo>
                    <a:pt x="34845" y="203048"/>
                  </a:lnTo>
                  <a:cubicBezTo>
                    <a:pt x="-11615" y="156718"/>
                    <a:pt x="-11615" y="81297"/>
                    <a:pt x="34845" y="34870"/>
                  </a:cubicBezTo>
                  <a:cubicBezTo>
                    <a:pt x="57338" y="12439"/>
                    <a:pt x="87296" y="0"/>
                    <a:pt x="119120" y="0"/>
                  </a:cubicBezTo>
                  <a:cubicBezTo>
                    <a:pt x="150944" y="0"/>
                    <a:pt x="180902" y="12342"/>
                    <a:pt x="203395" y="34870"/>
                  </a:cubicBezTo>
                  <a:lnTo>
                    <a:pt x="210958" y="42314"/>
                  </a:lnTo>
                  <a:lnTo>
                    <a:pt x="218423" y="34870"/>
                  </a:lnTo>
                  <a:cubicBezTo>
                    <a:pt x="240916" y="12439"/>
                    <a:pt x="270874" y="0"/>
                    <a:pt x="302698" y="0"/>
                  </a:cubicBezTo>
                  <a:cubicBezTo>
                    <a:pt x="334522" y="0"/>
                    <a:pt x="364480" y="12342"/>
                    <a:pt x="386973" y="34870"/>
                  </a:cubicBezTo>
                  <a:cubicBezTo>
                    <a:pt x="433433" y="81199"/>
                    <a:pt x="433433" y="156620"/>
                    <a:pt x="386973" y="203048"/>
                  </a:cubicBezTo>
                  <a:lnTo>
                    <a:pt x="210860" y="378670"/>
                  </a:lnTo>
                  <a:close/>
                </a:path>
              </a:pathLst>
            </a:custGeom>
            <a:solidFill>
              <a:schemeClr val="accent6"/>
            </a:solidFill>
            <a:ln w="9809" cap="flat">
              <a:solidFill>
                <a:schemeClr val="accent6"/>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575756"/>
                </a:solidFill>
                <a:effectLst/>
                <a:uLnTx/>
                <a:uFillTx/>
                <a:latin typeface="Poppins" pitchFamily="2" charset="77"/>
                <a:cs typeface="Poppins" pitchFamily="2" charset="77"/>
              </a:rPr>
              <a:t>Healthwatch Doncaster Annual Report 2022-23</a:t>
            </a:r>
            <a:endParaRPr kumimoji="0" lang="en-GB" sz="800" b="0" i="0" u="none" strike="noStrike" kern="0" cap="none" spc="0" normalizeH="0" baseline="0" noProof="0" dirty="0">
              <a:ln>
                <a:noFill/>
              </a:ln>
              <a:solidFill>
                <a:srgbClr val="575756"/>
              </a:solidFill>
              <a:effectLst/>
              <a:uLnTx/>
              <a:uFillTx/>
              <a:latin typeface="Poppins" pitchFamily="2" charset="77"/>
              <a:cs typeface="Poppins" pitchFamily="2" charset="77"/>
            </a:endParaRPr>
          </a:p>
        </p:txBody>
      </p:sp>
      <p:sp>
        <p:nvSpPr>
          <p:cNvPr id="10" name="object 10"/>
          <p:cNvSpPr txBox="1">
            <a:spLocks noGrp="1"/>
          </p:cNvSpPr>
          <p:nvPr>
            <p:ph type="sldNum" sz="quarter" idx="11"/>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D60167-4931-47E6-BA6A-407CBD079E47}" type="slidenum">
              <a:rPr kumimoji="0" lang="en-GB" sz="1600" b="1" i="0" u="none" strike="noStrike" kern="0" cap="none" spc="0" normalizeH="0" baseline="0" noProof="0" dirty="0">
                <a:ln>
                  <a:noFill/>
                </a:ln>
                <a:solidFill>
                  <a:srgbClr val="004F6B"/>
                </a:solidFill>
                <a:effectLst/>
                <a:uLnTx/>
                <a:uFillTx/>
                <a:latin typeface="Poppins SemiBold" pitchFamily="2" charset="77"/>
                <a:cs typeface="Poppins SemiBold" pitchFamily="2" charset="77"/>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600" b="1" i="0" u="none" strike="noStrike" kern="0" cap="none" spc="0" normalizeH="0" baseline="0" noProof="0" dirty="0">
              <a:ln>
                <a:noFill/>
              </a:ln>
              <a:solidFill>
                <a:srgbClr val="004F6B"/>
              </a:solidFill>
              <a:effectLst/>
              <a:uLnTx/>
              <a:uFillTx/>
              <a:latin typeface="Poppins SemiBold" pitchFamily="2" charset="77"/>
              <a:cs typeface="Poppins SemiBold" pitchFamily="2" charset="77"/>
            </a:endParaRPr>
          </a:p>
        </p:txBody>
      </p:sp>
      <p:sp>
        <p:nvSpPr>
          <p:cNvPr id="14" name="Text Placeholder 13">
            <a:extLst>
              <a:ext uri="{FF2B5EF4-FFF2-40B4-BE49-F238E27FC236}">
                <a16:creationId xmlns:a16="http://schemas.microsoft.com/office/drawing/2014/main" id="{E32C9F98-796F-76D4-C710-BB92AB1003FA}"/>
              </a:ext>
            </a:extLst>
          </p:cNvPr>
          <p:cNvSpPr>
            <a:spLocks noGrp="1"/>
          </p:cNvSpPr>
          <p:nvPr>
            <p:ph type="body" sz="quarter" idx="13"/>
          </p:nvPr>
        </p:nvSpPr>
        <p:spPr>
          <a:xfrm>
            <a:off x="500442" y="5901461"/>
            <a:ext cx="6559659" cy="3795209"/>
          </a:xfrm>
        </p:spPr>
        <p:txBody>
          <a:bodyPr/>
          <a:lstStyle/>
          <a:p>
            <a:r>
              <a:rPr lang="en-GB" sz="1800" dirty="0"/>
              <a:t>Over the past year we have worked hard to make </a:t>
            </a:r>
            <a:br>
              <a:rPr lang="en-GB" sz="1800" dirty="0"/>
            </a:br>
            <a:r>
              <a:rPr lang="en-GB" sz="1800" dirty="0"/>
              <a:t>sure we hear from everyone within our local area. </a:t>
            </a:r>
            <a:br>
              <a:rPr lang="en-GB" sz="1800" dirty="0"/>
            </a:br>
            <a:r>
              <a:rPr lang="en-GB" sz="1800" dirty="0"/>
              <a:t>We consider it important to reach out to the </a:t>
            </a:r>
            <a:br>
              <a:rPr lang="en-GB" sz="1800" dirty="0"/>
            </a:br>
            <a:r>
              <a:rPr lang="en-GB" sz="1800" dirty="0"/>
              <a:t>communities we hear from less frequently, to </a:t>
            </a:r>
            <a:br>
              <a:rPr lang="en-GB" sz="1800" dirty="0"/>
            </a:br>
            <a:r>
              <a:rPr lang="en-GB" sz="1800" dirty="0"/>
              <a:t>gather their feedback and make sure their voices </a:t>
            </a:r>
            <a:br>
              <a:rPr lang="en-GB" sz="1800" dirty="0"/>
            </a:br>
            <a:r>
              <a:rPr lang="en-GB" dirty="0"/>
              <a:t>are</a:t>
            </a:r>
            <a:r>
              <a:rPr lang="en-GB" sz="1800" dirty="0"/>
              <a:t> heard and services meet their needs.</a:t>
            </a:r>
          </a:p>
          <a:p>
            <a:endParaRPr lang="en-GB" sz="1800" dirty="0"/>
          </a:p>
          <a:p>
            <a:r>
              <a:rPr lang="en-GB" sz="1800" dirty="0"/>
              <a:t>This year we have reached different communities by:</a:t>
            </a:r>
          </a:p>
          <a:p>
            <a:pPr lvl="1"/>
            <a:endParaRPr lang="en-GB" sz="1200" dirty="0">
              <a:solidFill>
                <a:schemeClr val="tx1"/>
              </a:solidFill>
              <a:latin typeface="Poppins Light" pitchFamily="2" charset="77"/>
              <a:cs typeface="Poppins Light" pitchFamily="2" charset="77"/>
            </a:endParaRPr>
          </a:p>
          <a:p>
            <a:pPr lvl="1"/>
            <a:endParaRPr lang="en-GB" sz="1200" dirty="0">
              <a:solidFill>
                <a:schemeClr val="tx1"/>
              </a:solidFill>
              <a:latin typeface="Poppins Light" pitchFamily="2" charset="77"/>
              <a:cs typeface="Poppins Light" pitchFamily="2" charset="77"/>
            </a:endParaRPr>
          </a:p>
          <a:p>
            <a:pPr marL="268288" lvl="1" indent="-268288"/>
            <a:r>
              <a:rPr lang="en-GB" sz="1200" dirty="0">
                <a:solidFill>
                  <a:schemeClr val="tx1"/>
                </a:solidFill>
                <a:latin typeface="Poppins Light" pitchFamily="2" charset="77"/>
                <a:cs typeface="Poppins Light" pitchFamily="2" charset="77"/>
              </a:rPr>
              <a:t>Co-producing health fayres in schools, in areas of high deprivation where attendees can enter to win a free digital tablet. </a:t>
            </a:r>
          </a:p>
          <a:p>
            <a:pPr lvl="1"/>
            <a:r>
              <a:rPr lang="en-GB" sz="1200" dirty="0">
                <a:solidFill>
                  <a:schemeClr val="tx1"/>
                </a:solidFill>
                <a:latin typeface="Poppins Light" pitchFamily="2" charset="77"/>
                <a:cs typeface="Poppins Light" pitchFamily="2" charset="77"/>
              </a:rPr>
              <a:t>Carried out focus groups with Chinese, Roma, Refugee, People Seeking Asylum, Polish, Caribbean, Muslim Women, Young people, deaf/hard of hearing communities and people in recovery, to ensure their voices are included in the upcoming ICP strategy.</a:t>
            </a:r>
          </a:p>
          <a:p>
            <a:pPr marL="0" lvl="1" indent="0">
              <a:buNone/>
            </a:pPr>
            <a:endParaRPr lang="en-GB" sz="1200" dirty="0">
              <a:solidFill>
                <a:schemeClr val="tx1"/>
              </a:solidFill>
              <a:latin typeface="Poppins Light" pitchFamily="2" charset="77"/>
              <a:cs typeface="Poppins Light" pitchFamily="2" charset="77"/>
            </a:endParaRPr>
          </a:p>
          <a:p>
            <a:endParaRPr lang="en-GB" dirty="0"/>
          </a:p>
        </p:txBody>
      </p:sp>
      <p:sp>
        <p:nvSpPr>
          <p:cNvPr id="12" name="Title 11">
            <a:extLst>
              <a:ext uri="{FF2B5EF4-FFF2-40B4-BE49-F238E27FC236}">
                <a16:creationId xmlns:a16="http://schemas.microsoft.com/office/drawing/2014/main" id="{613443E9-4C25-2BA7-1F5E-25A65C4AE6E4}"/>
              </a:ext>
            </a:extLst>
          </p:cNvPr>
          <p:cNvSpPr>
            <a:spLocks noGrp="1"/>
          </p:cNvSpPr>
          <p:nvPr>
            <p:ph type="title"/>
          </p:nvPr>
        </p:nvSpPr>
        <p:spPr>
          <a:xfrm>
            <a:off x="500442" y="4355548"/>
            <a:ext cx="6549308" cy="1488440"/>
          </a:xfrm>
        </p:spPr>
        <p:txBody>
          <a:bodyPr/>
          <a:lstStyle/>
          <a:p>
            <a:r>
              <a:rPr lang="en-GB" dirty="0"/>
              <a:t>Hearing from</a:t>
            </a:r>
            <a:br>
              <a:rPr lang="en-GB" dirty="0"/>
            </a:br>
            <a:r>
              <a:rPr lang="en-GB" dirty="0"/>
              <a:t>all communities</a:t>
            </a:r>
          </a:p>
        </p:txBody>
      </p:sp>
      <p:pic>
        <p:nvPicPr>
          <p:cNvPr id="9" name="Picture Placeholder 8" descr="A group of women holding up paper&#10;&#10;Description automatically generated with low confidence">
            <a:extLst>
              <a:ext uri="{FF2B5EF4-FFF2-40B4-BE49-F238E27FC236}">
                <a16:creationId xmlns:a16="http://schemas.microsoft.com/office/drawing/2014/main" id="{6F549A9F-D494-B126-B9AB-B5BAAD02B196}"/>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12311" b="12311"/>
          <a:stretch>
            <a:fillRect/>
          </a:stretch>
        </p:blipFill>
        <p:spPr>
          <a:xfrm>
            <a:off x="0" y="-133911"/>
            <a:ext cx="7556500" cy="4271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193585"/>
            <a:ext cx="7556499" cy="4921859"/>
          </a:xfrm>
          <a:custGeom>
            <a:avLst/>
            <a:gdLst/>
            <a:ahLst/>
            <a:cxnLst/>
            <a:rect l="l" t="t" r="r" b="b"/>
            <a:pathLst>
              <a:path w="7056120" h="3942079">
                <a:moveTo>
                  <a:pt x="7056005" y="0"/>
                </a:moveTo>
                <a:lnTo>
                  <a:pt x="0" y="0"/>
                </a:lnTo>
                <a:lnTo>
                  <a:pt x="0" y="3942003"/>
                </a:lnTo>
                <a:lnTo>
                  <a:pt x="7056005" y="3942003"/>
                </a:lnTo>
                <a:lnTo>
                  <a:pt x="7056005" y="0"/>
                </a:lnTo>
                <a:close/>
              </a:path>
            </a:pathLst>
          </a:custGeom>
          <a:solidFill>
            <a:srgbClr val="E9F5F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3633" y="5363465"/>
            <a:ext cx="7560132" cy="4329081"/>
          </a:xfrm>
          <a:custGeom>
            <a:avLst/>
            <a:gdLst/>
            <a:ahLst/>
            <a:cxnLst/>
            <a:rect l="l" t="t" r="r" b="b"/>
            <a:pathLst>
              <a:path w="7056120" h="4992370">
                <a:moveTo>
                  <a:pt x="7055993" y="0"/>
                </a:moveTo>
                <a:lnTo>
                  <a:pt x="0" y="0"/>
                </a:lnTo>
                <a:lnTo>
                  <a:pt x="0" y="4992001"/>
                </a:lnTo>
                <a:lnTo>
                  <a:pt x="7055993" y="4992001"/>
                </a:lnTo>
                <a:lnTo>
                  <a:pt x="7055993" y="0"/>
                </a:lnTo>
                <a:close/>
              </a:path>
            </a:pathLst>
          </a:custGeom>
          <a:solidFill>
            <a:srgbClr val="E9F5F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txBox="1">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575756"/>
                </a:solidFill>
                <a:effectLst/>
                <a:uLnTx/>
                <a:uFillTx/>
                <a:latin typeface="Poppins" pitchFamily="2" charset="77"/>
                <a:cs typeface="Poppins" pitchFamily="2" charset="77"/>
              </a:rPr>
              <a:t>Healthwatch Doncaster Annual Report 2022-23</a:t>
            </a:r>
            <a:endParaRPr kumimoji="0" lang="en-GB" sz="800" b="0" i="0" u="none" strike="noStrike" kern="0" cap="none" spc="0" normalizeH="0" baseline="0" noProof="0" dirty="0">
              <a:ln>
                <a:noFill/>
              </a:ln>
              <a:solidFill>
                <a:srgbClr val="575756"/>
              </a:solidFill>
              <a:effectLst/>
              <a:uLnTx/>
              <a:uFillTx/>
              <a:latin typeface="Poppins" pitchFamily="2" charset="77"/>
              <a:cs typeface="Poppins" pitchFamily="2" charset="77"/>
            </a:endParaRPr>
          </a:p>
        </p:txBody>
      </p:sp>
      <p:sp>
        <p:nvSpPr>
          <p:cNvPr id="23" name="Slide Number Placeholder 22">
            <a:extLst>
              <a:ext uri="{FF2B5EF4-FFF2-40B4-BE49-F238E27FC236}">
                <a16:creationId xmlns:a16="http://schemas.microsoft.com/office/drawing/2014/main" id="{2C0FFC3F-4FAD-0865-A3D7-16B70D1D2457}"/>
              </a:ext>
            </a:extLst>
          </p:cNvPr>
          <p:cNvSpPr>
            <a:spLocks noGrp="1"/>
          </p:cNvSpPr>
          <p:nvPr>
            <p:ph type="sldNum" sz="quarter" idx="11"/>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D60167-4931-47E6-BA6A-407CBD079E47}" type="slidenum">
              <a:rPr kumimoji="0" lang="en-GB" sz="1600" b="1" i="0" u="none" strike="noStrike" kern="0" cap="none" spc="0" normalizeH="0" baseline="0" noProof="0" smtClean="0">
                <a:ln>
                  <a:noFill/>
                </a:ln>
                <a:solidFill>
                  <a:srgbClr val="004F6B"/>
                </a:solidFill>
                <a:effectLst/>
                <a:uLnTx/>
                <a:uFillTx/>
                <a:latin typeface="Poppins SemiBold" pitchFamily="2" charset="77"/>
                <a:cs typeface="Poppins SemiBold" pitchFamily="2" charset="77"/>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600" b="1" i="0" u="none" strike="noStrike" kern="0" cap="none" spc="0" normalizeH="0" baseline="0" noProof="0" dirty="0">
              <a:ln>
                <a:noFill/>
              </a:ln>
              <a:solidFill>
                <a:srgbClr val="004F6B"/>
              </a:solidFill>
              <a:effectLst/>
              <a:uLnTx/>
              <a:uFillTx/>
              <a:latin typeface="Poppins SemiBold" pitchFamily="2" charset="77"/>
              <a:cs typeface="Poppins SemiBold" pitchFamily="2" charset="77"/>
            </a:endParaRPr>
          </a:p>
        </p:txBody>
      </p:sp>
      <p:pic>
        <p:nvPicPr>
          <p:cNvPr id="27" name="Graphic 26">
            <a:extLst>
              <a:ext uri="{FF2B5EF4-FFF2-40B4-BE49-F238E27FC236}">
                <a16:creationId xmlns:a16="http://schemas.microsoft.com/office/drawing/2014/main" id="{581A1774-3224-88AD-BADA-F346D95F02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6089" y="3301553"/>
            <a:ext cx="730596" cy="426971"/>
          </a:xfrm>
          <a:prstGeom prst="rect">
            <a:avLst/>
          </a:prstGeom>
        </p:spPr>
      </p:pic>
      <p:sp>
        <p:nvSpPr>
          <p:cNvPr id="30" name="object 13">
            <a:extLst>
              <a:ext uri="{FF2B5EF4-FFF2-40B4-BE49-F238E27FC236}">
                <a16:creationId xmlns:a16="http://schemas.microsoft.com/office/drawing/2014/main" id="{61D694B5-E9D2-A347-5AC5-C965544F1C94}"/>
              </a:ext>
            </a:extLst>
          </p:cNvPr>
          <p:cNvSpPr txBox="1"/>
          <p:nvPr/>
        </p:nvSpPr>
        <p:spPr>
          <a:xfrm>
            <a:off x="75474" y="200228"/>
            <a:ext cx="4592565" cy="4921860"/>
          </a:xfrm>
          <a:prstGeom prst="rect">
            <a:avLst/>
          </a:prstGeom>
        </p:spPr>
        <p:txBody>
          <a:bodyPr vert="horz" wrap="square" lIns="0" tIns="12700" rIns="0" bIns="0" rtlCol="0">
            <a:spAutoFit/>
          </a:bodyPr>
          <a:lstStyle/>
          <a:p>
            <a:pPr marL="0" marR="269875" lvl="0" indent="0" defTabSz="914400" eaLnBrk="1" fontAlgn="auto" latinLnBrk="0" hangingPunct="1">
              <a:lnSpc>
                <a:spcPct val="100000"/>
              </a:lnSpc>
              <a:spcBef>
                <a:spcPts val="0"/>
              </a:spcBef>
              <a:spcAft>
                <a:spcPts val="600"/>
              </a:spcAft>
              <a:buClrTx/>
              <a:buSzTx/>
              <a:buFontTx/>
              <a:buNone/>
              <a:tabLst/>
              <a:defRPr/>
            </a:pPr>
            <a:r>
              <a:rPr kumimoji="0" lang="en-GB" sz="1800" b="1" i="0" u="none" strike="noStrike" kern="0" cap="none" spc="0" normalizeH="0" baseline="0" noProof="0" dirty="0">
                <a:ln>
                  <a:noFill/>
                </a:ln>
                <a:solidFill>
                  <a:srgbClr val="004F6B"/>
                </a:solidFill>
                <a:effectLst/>
                <a:uLnTx/>
                <a:uFillTx/>
                <a:latin typeface="Poppins SemiBold" pitchFamily="2" charset="77"/>
                <a:cs typeface="Poppins SemiBold" pitchFamily="2" charset="77"/>
              </a:rPr>
              <a:t>Tailoring to need</a:t>
            </a:r>
          </a:p>
          <a:p>
            <a:pPr marL="0" marR="117475"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While working with underserved communities in Doncaster a lot of feedback received was about the desire to access ESOL classes but a challenge around this was timing and location/ transport. </a:t>
            </a:r>
          </a:p>
          <a:p>
            <a:pPr marL="0" marR="117475"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From this, we worked with Doncaster Council and Doncaster College and set up ESOL classes in an area with high levels of non-English speakers and high levels of deprivation. We linked in with a local primary school that hosted the sessions</a:t>
            </a:r>
          </a:p>
          <a:p>
            <a:pPr marL="0" marR="117475"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There was a 100% pass rate for the ESOL classes and those that attended received a kindle fire to support in bridging the gaps to digital exclusion and health inequalities. </a:t>
            </a:r>
          </a:p>
          <a:p>
            <a:pPr marL="0" marR="117475"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Linking in with the English classes we arranged for various services to deliver talks, these included, Healthwatch Doncaster Waste and Recycling, Employment, Reproductive Health and Talking Therapies. The resources provided were in either easy read or translated to attendees languages.</a:t>
            </a:r>
          </a:p>
          <a:p>
            <a:pPr marL="0" marR="117475"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Another barrier highlighted was around accessing English classes and needing childcare. We worked with Doncaster Councils  Adult and Family Learning team who set up 6 weekly sessions of English provision and each session was child friendly, again held at a local school.</a:t>
            </a:r>
          </a:p>
        </p:txBody>
      </p:sp>
      <p:sp>
        <p:nvSpPr>
          <p:cNvPr id="31" name="object 10">
            <a:extLst>
              <a:ext uri="{FF2B5EF4-FFF2-40B4-BE49-F238E27FC236}">
                <a16:creationId xmlns:a16="http://schemas.microsoft.com/office/drawing/2014/main" id="{07F00B10-3753-5806-DA48-7CEE063B36FB}"/>
              </a:ext>
            </a:extLst>
          </p:cNvPr>
          <p:cNvSpPr txBox="1"/>
          <p:nvPr/>
        </p:nvSpPr>
        <p:spPr>
          <a:xfrm>
            <a:off x="4586528" y="3515038"/>
            <a:ext cx="2962374" cy="1508105"/>
          </a:xfrm>
          <a:prstGeom prst="rect">
            <a:avLst/>
          </a:prstGeom>
        </p:spPr>
        <p:txBody>
          <a:bodyPr vert="horz" wrap="square" lIns="0" tIns="0" rIns="0" bIns="0" rtlCol="0">
            <a:spAutoFit/>
          </a:bodyPr>
          <a:lstStyle/>
          <a:p>
            <a:pPr marL="0" marR="257175" lvl="0" indent="0" defTabSz="914400" eaLnBrk="1" fontAlgn="auto" latinLnBrk="0" hangingPunct="1">
              <a:lnSpc>
                <a:spcPct val="100000"/>
              </a:lnSpc>
              <a:spcBef>
                <a:spcPts val="0"/>
              </a:spcBef>
              <a:spcAft>
                <a:spcPts val="600"/>
              </a:spcAft>
              <a:buClrTx/>
              <a:buSzTx/>
              <a:buFontTx/>
              <a:buNone/>
              <a:tabLst/>
              <a:defRPr/>
            </a:pPr>
            <a:r>
              <a:rPr kumimoji="0" lang="en-GB" sz="1400" b="0" i="0" u="none" strike="noStrike" kern="0" cap="none" spc="0" normalizeH="0" baseline="0" noProof="0" dirty="0">
                <a:ln>
                  <a:noFill/>
                </a:ln>
                <a:solidFill>
                  <a:srgbClr val="004F6B"/>
                </a:solidFill>
                <a:effectLst/>
                <a:uLnTx/>
                <a:uFillTx/>
                <a:latin typeface="Poppins Light" pitchFamily="2" charset="77"/>
                <a:cs typeface="Poppins Light" pitchFamily="2" charset="77"/>
              </a:rPr>
              <a:t>	“‘ This course is helping me to better communicate in my daily life. I can make a doctor appointment easier, I can speak with my neighbour’’  </a:t>
            </a:r>
            <a:r>
              <a:rPr kumimoji="0" lang="en-GB" sz="1400" b="1" i="0" u="none" strike="noStrike" kern="0" cap="none" spc="0" normalizeH="0" baseline="0" noProof="0" dirty="0">
                <a:ln>
                  <a:noFill/>
                </a:ln>
                <a:solidFill>
                  <a:srgbClr val="004F6B"/>
                </a:solidFill>
                <a:effectLst/>
                <a:uLnTx/>
                <a:uFillTx/>
                <a:latin typeface="Poppins SemiBold" pitchFamily="2" charset="77"/>
                <a:cs typeface="Poppins SemiBold" pitchFamily="2" charset="77"/>
              </a:rPr>
              <a:t>Local resident</a:t>
            </a:r>
          </a:p>
        </p:txBody>
      </p:sp>
      <p:sp>
        <p:nvSpPr>
          <p:cNvPr id="32" name="object 13">
            <a:extLst>
              <a:ext uri="{FF2B5EF4-FFF2-40B4-BE49-F238E27FC236}">
                <a16:creationId xmlns:a16="http://schemas.microsoft.com/office/drawing/2014/main" id="{52ACE68E-17FE-8309-86F5-88383DB627B6}"/>
              </a:ext>
            </a:extLst>
          </p:cNvPr>
          <p:cNvSpPr txBox="1"/>
          <p:nvPr/>
        </p:nvSpPr>
        <p:spPr>
          <a:xfrm>
            <a:off x="3427434" y="5692217"/>
            <a:ext cx="4368929" cy="3752309"/>
          </a:xfrm>
          <a:prstGeom prst="rect">
            <a:avLst/>
          </a:prstGeom>
        </p:spPr>
        <p:txBody>
          <a:bodyPr vert="horz" wrap="square" lIns="0" tIns="12700" rIns="0" bIns="0" rtlCol="0" anchor="t">
            <a:spAutoFit/>
          </a:bodyPr>
          <a:lstStyle/>
          <a:p>
            <a:pPr marL="0" marR="269875" lvl="0" indent="0" defTabSz="914400" eaLnBrk="1" fontAlgn="auto" latinLnBrk="0" hangingPunct="1">
              <a:lnSpc>
                <a:spcPct val="100000"/>
              </a:lnSpc>
              <a:spcBef>
                <a:spcPts val="0"/>
              </a:spcBef>
              <a:spcAft>
                <a:spcPts val="600"/>
              </a:spcAft>
              <a:buClrTx/>
              <a:buSzTx/>
              <a:buFontTx/>
              <a:buNone/>
              <a:tabLst/>
              <a:defRPr/>
            </a:pPr>
            <a:r>
              <a:rPr kumimoji="0" lang="en-GB" sz="1800" b="1" i="0" u="none" strike="noStrike" kern="0" cap="none" spc="0" normalizeH="0" baseline="0" noProof="0" dirty="0">
                <a:ln>
                  <a:noFill/>
                </a:ln>
                <a:solidFill>
                  <a:srgbClr val="004F6B"/>
                </a:solidFill>
                <a:effectLst/>
                <a:uLnTx/>
                <a:uFillTx/>
                <a:latin typeface="Poppins SemiBold" pitchFamily="2" charset="77"/>
                <a:cs typeface="Poppins SemiBold" pitchFamily="2" charset="77"/>
              </a:rPr>
              <a:t>Breaking down barriers to Mental Health</a:t>
            </a:r>
          </a:p>
          <a:p>
            <a:pPr marL="0" marR="269875"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Mental health is considered a taboo subject in some underserved communities and accessing help is not always an option. Healthwatch Doncaster worked with Doncaster Council, Talking Therapies, Mind and Children’s and Adolescents Mental Health Service to bring talks to a group of Muslim women in one of Doncaster’s local Mosques.</a:t>
            </a:r>
          </a:p>
          <a:p>
            <a:pPr marL="0" marR="269875"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The talks included myth busting and tailored for those attending. There was an opportunity for those attending the mantal health talks to have one on one discussions with services and </a:t>
            </a:r>
            <a:r>
              <a:rPr lang="en-GB" sz="1200" dirty="0">
                <a:latin typeface="Poppins Light" pitchFamily="2" charset="77"/>
                <a:cs typeface="Poppins Light" pitchFamily="2" charset="77"/>
              </a:rPr>
              <a:t>receive</a:t>
            </a: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 signposting information.</a:t>
            </a:r>
          </a:p>
          <a:p>
            <a:pPr marL="0" marR="269875"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During the question and answer sections we saw more of the woman open up about mental health be it their own or a family member and be open to the services and getting help.</a:t>
            </a:r>
          </a:p>
        </p:txBody>
      </p:sp>
      <p:pic>
        <p:nvPicPr>
          <p:cNvPr id="5" name="Picture 4" descr="A person standing in front of a group of people in a room&#10;&#10;Description automatically generated with low confidence">
            <a:extLst>
              <a:ext uri="{FF2B5EF4-FFF2-40B4-BE49-F238E27FC236}">
                <a16:creationId xmlns:a16="http://schemas.microsoft.com/office/drawing/2014/main" id="{0F2C9834-D5C4-4A2C-8720-E5B814B0A0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785" t="36058" b="3967"/>
          <a:stretch/>
        </p:blipFill>
        <p:spPr>
          <a:xfrm>
            <a:off x="4552757" y="218334"/>
            <a:ext cx="2928269" cy="2813949"/>
          </a:xfrm>
          <a:prstGeom prst="rect">
            <a:avLst/>
          </a:prstGeom>
        </p:spPr>
      </p:pic>
      <p:pic>
        <p:nvPicPr>
          <p:cNvPr id="9" name="Picture 8" descr="A group of people in a room&#10;&#10;Description automatically generated">
            <a:extLst>
              <a:ext uri="{FF2B5EF4-FFF2-40B4-BE49-F238E27FC236}">
                <a16:creationId xmlns:a16="http://schemas.microsoft.com/office/drawing/2014/main" id="{EC683879-1F8B-7049-7A8E-EB89E8BA2C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339" r="9439"/>
          <a:stretch/>
        </p:blipFill>
        <p:spPr>
          <a:xfrm>
            <a:off x="81830" y="6637116"/>
            <a:ext cx="3260142" cy="21777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ftr" sz="quarter" idx="10"/>
          </p:nvPr>
        </p:nvSpPr>
        <p:spPr/>
        <p:txBody>
          <a:bodyPr/>
          <a:lstStyle/>
          <a:p>
            <a:r>
              <a:rPr lang="en-GB"/>
              <a:t>Healthwatch Doncaster Annual Report 2022-23</a:t>
            </a:r>
            <a:endParaRPr lang="en-GB" dirty="0"/>
          </a:p>
        </p:txBody>
      </p:sp>
      <p:sp>
        <p:nvSpPr>
          <p:cNvPr id="14" name="Slide Number Placeholder 13">
            <a:extLst>
              <a:ext uri="{FF2B5EF4-FFF2-40B4-BE49-F238E27FC236}">
                <a16:creationId xmlns:a16="http://schemas.microsoft.com/office/drawing/2014/main" id="{4CF89B85-7C02-D20F-EB7B-4E6B2D42E2A8}"/>
              </a:ext>
            </a:extLst>
          </p:cNvPr>
          <p:cNvSpPr>
            <a:spLocks noGrp="1"/>
          </p:cNvSpPr>
          <p:nvPr>
            <p:ph type="sldNum" sz="quarter" idx="11"/>
          </p:nvPr>
        </p:nvSpPr>
        <p:spPr/>
        <p:txBody>
          <a:bodyPr/>
          <a:lstStyle/>
          <a:p>
            <a:fld id="{81D60167-4931-47E6-BA6A-407CBD079E47}" type="slidenum">
              <a:rPr lang="en-GB" smtClean="0"/>
              <a:pPr/>
              <a:t>15</a:t>
            </a:fld>
            <a:endParaRPr lang="en-GB" dirty="0"/>
          </a:p>
        </p:txBody>
      </p:sp>
      <p:sp>
        <p:nvSpPr>
          <p:cNvPr id="10" name="Title 9">
            <a:extLst>
              <a:ext uri="{FF2B5EF4-FFF2-40B4-BE49-F238E27FC236}">
                <a16:creationId xmlns:a16="http://schemas.microsoft.com/office/drawing/2014/main" id="{FDD6DD4E-7547-BB5A-29D0-F34C4470542D}"/>
              </a:ext>
            </a:extLst>
          </p:cNvPr>
          <p:cNvSpPr>
            <a:spLocks noGrp="1"/>
          </p:cNvSpPr>
          <p:nvPr>
            <p:ph type="title"/>
          </p:nvPr>
        </p:nvSpPr>
        <p:spPr/>
        <p:txBody>
          <a:bodyPr/>
          <a:lstStyle/>
          <a:p>
            <a:r>
              <a:rPr lang="en-GB" dirty="0"/>
              <a:t>Advice and information</a:t>
            </a:r>
          </a:p>
        </p:txBody>
      </p:sp>
      <p:sp>
        <p:nvSpPr>
          <p:cNvPr id="8" name="Text Placeholder 11">
            <a:extLst>
              <a:ext uri="{FF2B5EF4-FFF2-40B4-BE49-F238E27FC236}">
                <a16:creationId xmlns:a16="http://schemas.microsoft.com/office/drawing/2014/main" id="{752F0498-3BDE-D9DB-1A88-8F846C8966C6}"/>
              </a:ext>
            </a:extLst>
          </p:cNvPr>
          <p:cNvSpPr>
            <a:spLocks noGrp="1"/>
          </p:cNvSpPr>
          <p:nvPr>
            <p:ph type="body" sz="quarter" idx="13"/>
          </p:nvPr>
        </p:nvSpPr>
        <p:spPr>
          <a:xfrm>
            <a:off x="501650" y="6319729"/>
            <a:ext cx="6337299" cy="1746250"/>
          </a:xfrm>
        </p:spPr>
        <p:txBody>
          <a:bodyPr/>
          <a:lstStyle/>
          <a:p>
            <a:r>
              <a:rPr lang="en-GB" dirty="0"/>
              <a:t>Healthwatch Doncaster is always here to listen to you, to help sign post you to the right place and support you in the best possible way. You can pick up the phone, contact us via the web or perhaps for the more digitally connected amongst us share your feedback with us on social media. </a:t>
            </a:r>
            <a:endParaRPr lang="en-GB" sz="1800" dirty="0"/>
          </a:p>
          <a:p>
            <a:endParaRPr lang="en-GB" sz="1800" dirty="0"/>
          </a:p>
          <a:p>
            <a:r>
              <a:rPr lang="en-GB" sz="1800" dirty="0"/>
              <a:t>This year we’ve helped people by:</a:t>
            </a:r>
            <a:br>
              <a:rPr lang="en-GB" dirty="0"/>
            </a:br>
            <a:endParaRPr lang="en-GB" dirty="0"/>
          </a:p>
          <a:p>
            <a:pPr lvl="1"/>
            <a:r>
              <a:rPr lang="en-GB" sz="1200" dirty="0">
                <a:solidFill>
                  <a:schemeClr val="tx1"/>
                </a:solidFill>
                <a:latin typeface="Poppins Light" pitchFamily="2" charset="77"/>
                <a:cs typeface="Poppins Light" pitchFamily="2" charset="77"/>
              </a:rPr>
              <a:t>Sign posting people to the right service for the right problem </a:t>
            </a:r>
          </a:p>
          <a:p>
            <a:pPr lvl="1"/>
            <a:r>
              <a:rPr lang="en-GB" sz="1200" dirty="0">
                <a:solidFill>
                  <a:schemeClr val="tx1"/>
                </a:solidFill>
                <a:latin typeface="Poppins Light" pitchFamily="2" charset="77"/>
                <a:cs typeface="Poppins Light" pitchFamily="2" charset="77"/>
              </a:rPr>
              <a:t>Abolishing the pre-conceived barriers of requiring an address or ID to register at</a:t>
            </a:r>
            <a:br>
              <a:rPr lang="en-GB" sz="1200" dirty="0">
                <a:solidFill>
                  <a:schemeClr val="tx1"/>
                </a:solidFill>
                <a:latin typeface="Poppins Light" pitchFamily="2" charset="77"/>
                <a:cs typeface="Poppins Light" pitchFamily="2" charset="77"/>
              </a:rPr>
            </a:br>
            <a:r>
              <a:rPr lang="en-GB" sz="1200" dirty="0">
                <a:solidFill>
                  <a:schemeClr val="tx1"/>
                </a:solidFill>
                <a:latin typeface="Poppins Light" pitchFamily="2" charset="77"/>
                <a:cs typeface="Poppins Light" pitchFamily="2" charset="77"/>
              </a:rPr>
              <a:t>a GP Practice</a:t>
            </a:r>
          </a:p>
          <a:p>
            <a:pPr lvl="1"/>
            <a:r>
              <a:rPr lang="en-GB" sz="1200" dirty="0">
                <a:solidFill>
                  <a:schemeClr val="tx1"/>
                </a:solidFill>
                <a:latin typeface="Poppins Light" pitchFamily="2" charset="77"/>
                <a:cs typeface="Poppins Light" pitchFamily="2" charset="77"/>
              </a:rPr>
              <a:t>Week on week we connect local people with NHS dentistry services</a:t>
            </a:r>
          </a:p>
          <a:p>
            <a:pPr lvl="1"/>
            <a:r>
              <a:rPr lang="en-GB" sz="1200" dirty="0">
                <a:solidFill>
                  <a:schemeClr val="tx1"/>
                </a:solidFill>
                <a:latin typeface="Poppins Light" pitchFamily="2" charset="77"/>
                <a:cs typeface="Poppins Light" pitchFamily="2" charset="77"/>
              </a:rPr>
              <a:t>Supporting people to look after their own health during the cost </a:t>
            </a:r>
            <a:br>
              <a:rPr lang="en-GB" sz="1200" dirty="0">
                <a:solidFill>
                  <a:schemeClr val="tx1"/>
                </a:solidFill>
                <a:latin typeface="Poppins Light" pitchFamily="2" charset="77"/>
                <a:cs typeface="Poppins Light" pitchFamily="2" charset="77"/>
              </a:rPr>
            </a:br>
            <a:r>
              <a:rPr lang="en-GB" sz="1200" dirty="0">
                <a:solidFill>
                  <a:schemeClr val="tx1"/>
                </a:solidFill>
                <a:latin typeface="Poppins Light" pitchFamily="2" charset="77"/>
                <a:cs typeface="Poppins Light" pitchFamily="2" charset="77"/>
              </a:rPr>
              <a:t>of living crisis</a:t>
            </a:r>
          </a:p>
        </p:txBody>
      </p:sp>
      <p:pic>
        <p:nvPicPr>
          <p:cNvPr id="12" name="Picture Placeholder 11" descr="A person holding a phone&#10;&#10;Description automatically generated with low confidence">
            <a:extLst>
              <a:ext uri="{FF2B5EF4-FFF2-40B4-BE49-F238E27FC236}">
                <a16:creationId xmlns:a16="http://schemas.microsoft.com/office/drawing/2014/main" id="{96DE427C-596D-E3E8-F946-7C0487BCFE7A}"/>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7574" b="7574"/>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4">
            <a:extLst>
              <a:ext uri="{FF2B5EF4-FFF2-40B4-BE49-F238E27FC236}">
                <a16:creationId xmlns:a16="http://schemas.microsoft.com/office/drawing/2014/main" id="{92DF0530-3115-1296-5206-4C37E5D7B92F}"/>
              </a:ext>
            </a:extLst>
          </p:cNvPr>
          <p:cNvSpPr/>
          <p:nvPr/>
        </p:nvSpPr>
        <p:spPr>
          <a:xfrm>
            <a:off x="0" y="320525"/>
            <a:ext cx="7056120" cy="4389969"/>
          </a:xfrm>
          <a:custGeom>
            <a:avLst/>
            <a:gdLst/>
            <a:ahLst/>
            <a:cxnLst/>
            <a:rect l="l" t="t" r="r" b="b"/>
            <a:pathLst>
              <a:path w="7056120" h="3942079">
                <a:moveTo>
                  <a:pt x="7056005" y="0"/>
                </a:moveTo>
                <a:lnTo>
                  <a:pt x="0" y="0"/>
                </a:lnTo>
                <a:lnTo>
                  <a:pt x="0" y="3942003"/>
                </a:lnTo>
                <a:lnTo>
                  <a:pt x="7056005" y="3942003"/>
                </a:lnTo>
                <a:lnTo>
                  <a:pt x="7056005" y="0"/>
                </a:lnTo>
                <a:close/>
              </a:path>
            </a:pathLst>
          </a:custGeom>
          <a:solidFill>
            <a:srgbClr val="F3F8E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11">
            <a:extLst>
              <a:ext uri="{FF2B5EF4-FFF2-40B4-BE49-F238E27FC236}">
                <a16:creationId xmlns:a16="http://schemas.microsoft.com/office/drawing/2014/main" id="{8541D168-3014-BBC1-542D-0183B8D78349}"/>
              </a:ext>
            </a:extLst>
          </p:cNvPr>
          <p:cNvSpPr/>
          <p:nvPr/>
        </p:nvSpPr>
        <p:spPr>
          <a:xfrm>
            <a:off x="504012" y="5346700"/>
            <a:ext cx="7052488" cy="4227146"/>
          </a:xfrm>
          <a:custGeom>
            <a:avLst/>
            <a:gdLst/>
            <a:ahLst/>
            <a:cxnLst/>
            <a:rect l="l" t="t" r="r" b="b"/>
            <a:pathLst>
              <a:path w="7056120" h="4992370">
                <a:moveTo>
                  <a:pt x="7055993" y="0"/>
                </a:moveTo>
                <a:lnTo>
                  <a:pt x="0" y="0"/>
                </a:lnTo>
                <a:lnTo>
                  <a:pt x="0" y="4992001"/>
                </a:lnTo>
                <a:lnTo>
                  <a:pt x="7055993" y="4992001"/>
                </a:lnTo>
                <a:lnTo>
                  <a:pt x="7055993" y="0"/>
                </a:lnTo>
                <a:close/>
              </a:path>
            </a:pathLst>
          </a:custGeom>
          <a:solidFill>
            <a:srgbClr val="F3F8E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txBox="1">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575756"/>
                </a:solidFill>
                <a:effectLst/>
                <a:uLnTx/>
                <a:uFillTx/>
                <a:latin typeface="Poppins" pitchFamily="2" charset="77"/>
                <a:cs typeface="Poppins" pitchFamily="2" charset="77"/>
              </a:rPr>
              <a:t>Healthwatch Doncaster Annual Report 2022-23</a:t>
            </a:r>
            <a:endParaRPr kumimoji="0" lang="en-GB" sz="800" b="0" i="0" u="none" strike="noStrike" kern="0" cap="none" spc="0" normalizeH="0" baseline="0" noProof="0" dirty="0">
              <a:ln>
                <a:noFill/>
              </a:ln>
              <a:solidFill>
                <a:srgbClr val="575756"/>
              </a:solidFill>
              <a:effectLst/>
              <a:uLnTx/>
              <a:uFillTx/>
              <a:latin typeface="Poppins" pitchFamily="2" charset="77"/>
              <a:cs typeface="Poppins" pitchFamily="2" charset="77"/>
            </a:endParaRPr>
          </a:p>
        </p:txBody>
      </p:sp>
      <p:sp>
        <p:nvSpPr>
          <p:cNvPr id="18" name="Slide Number Placeholder 17">
            <a:extLst>
              <a:ext uri="{FF2B5EF4-FFF2-40B4-BE49-F238E27FC236}">
                <a16:creationId xmlns:a16="http://schemas.microsoft.com/office/drawing/2014/main" id="{E1ACDD1C-C38E-C375-6A04-F48F9F72EF3A}"/>
              </a:ext>
            </a:extLst>
          </p:cNvPr>
          <p:cNvSpPr>
            <a:spLocks noGrp="1"/>
          </p:cNvSpPr>
          <p:nvPr>
            <p:ph type="sldNum" sz="quarter" idx="11"/>
          </p:nvPr>
        </p:nvSpPr>
        <p:spPr/>
        <p:txBody>
          <a:bodyPr/>
          <a:lstStyle/>
          <a:p>
            <a:pPr marL="55244" marR="0" lvl="0" indent="0" algn="r" defTabSz="914400" eaLnBrk="1" fontAlgn="auto" latinLnBrk="0" hangingPunct="1">
              <a:lnSpc>
                <a:spcPct val="100000"/>
              </a:lnSpc>
              <a:spcBef>
                <a:spcPts val="185"/>
              </a:spcBef>
              <a:spcAft>
                <a:spcPts val="0"/>
              </a:spcAft>
              <a:buClrTx/>
              <a:buSzTx/>
              <a:buFontTx/>
              <a:buNone/>
              <a:tabLst/>
              <a:defRPr/>
            </a:pPr>
            <a:fld id="{81D60167-4931-47E6-BA6A-407CBD079E47}" type="slidenum">
              <a:rPr kumimoji="0" lang="en-GB" sz="1600" b="1" i="0" u="none" strike="noStrike" kern="0" cap="none" spc="0" normalizeH="0" baseline="0" noProof="0" smtClean="0">
                <a:ln>
                  <a:noFill/>
                </a:ln>
                <a:solidFill>
                  <a:srgbClr val="004F6B"/>
                </a:solidFill>
                <a:effectLst/>
                <a:uLnTx/>
                <a:uFillTx/>
                <a:latin typeface="Poppins SemiBold" pitchFamily="2" charset="77"/>
                <a:cs typeface="Poppins SemiBold" pitchFamily="2" charset="77"/>
              </a:rPr>
              <a:pPr marL="55244" marR="0" lvl="0" indent="0" algn="r" defTabSz="914400" eaLnBrk="1" fontAlgn="auto" latinLnBrk="0" hangingPunct="1">
                <a:lnSpc>
                  <a:spcPct val="100000"/>
                </a:lnSpc>
                <a:spcBef>
                  <a:spcPts val="185"/>
                </a:spcBef>
                <a:spcAft>
                  <a:spcPts val="0"/>
                </a:spcAft>
                <a:buClrTx/>
                <a:buSzTx/>
                <a:buFontTx/>
                <a:buNone/>
                <a:tabLst/>
                <a:defRPr/>
              </a:pPr>
              <a:t>16</a:t>
            </a:fld>
            <a:endParaRPr kumimoji="0" lang="en-GB" sz="1600" b="1" i="0" u="none" strike="noStrike" kern="0" cap="none" spc="0" normalizeH="0" baseline="0" noProof="0" dirty="0">
              <a:ln>
                <a:noFill/>
              </a:ln>
              <a:solidFill>
                <a:srgbClr val="004F6B"/>
              </a:solidFill>
              <a:effectLst/>
              <a:uLnTx/>
              <a:uFillTx/>
              <a:latin typeface="Poppins SemiBold" pitchFamily="2" charset="77"/>
              <a:cs typeface="Poppins SemiBold" pitchFamily="2" charset="77"/>
            </a:endParaRPr>
          </a:p>
        </p:txBody>
      </p:sp>
      <p:sp>
        <p:nvSpPr>
          <p:cNvPr id="25" name="object 13">
            <a:extLst>
              <a:ext uri="{FF2B5EF4-FFF2-40B4-BE49-F238E27FC236}">
                <a16:creationId xmlns:a16="http://schemas.microsoft.com/office/drawing/2014/main" id="{E9D66808-450A-051B-97BD-8293E8CD7CB2}"/>
              </a:ext>
            </a:extLst>
          </p:cNvPr>
          <p:cNvSpPr txBox="1"/>
          <p:nvPr/>
        </p:nvSpPr>
        <p:spPr>
          <a:xfrm>
            <a:off x="500380" y="720451"/>
            <a:ext cx="6399776" cy="1736373"/>
          </a:xfrm>
          <a:prstGeom prst="rect">
            <a:avLst/>
          </a:prstGeom>
        </p:spPr>
        <p:txBody>
          <a:bodyPr vert="horz" wrap="square" lIns="0" tIns="12700" rIns="0" bIns="0" rtlCol="0">
            <a:spAutoFit/>
          </a:bodyPr>
          <a:lstStyle/>
          <a:p>
            <a:pPr marL="0" marR="269875" lvl="0" indent="0" defTabSz="914400" eaLnBrk="1" fontAlgn="auto" latinLnBrk="0" hangingPunct="1">
              <a:lnSpc>
                <a:spcPct val="100000"/>
              </a:lnSpc>
              <a:spcBef>
                <a:spcPts val="0"/>
              </a:spcBef>
              <a:spcAft>
                <a:spcPts val="600"/>
              </a:spcAft>
              <a:buClrTx/>
              <a:buSzTx/>
              <a:buFontTx/>
              <a:buNone/>
              <a:tabLst/>
              <a:defRPr/>
            </a:pPr>
            <a:r>
              <a:rPr kumimoji="0" lang="en-GB" sz="1800" b="1" i="0" u="none" strike="noStrike" kern="0" cap="none" spc="0" normalizeH="0" baseline="0" noProof="0" dirty="0">
                <a:ln>
                  <a:noFill/>
                </a:ln>
                <a:solidFill>
                  <a:srgbClr val="004F6B"/>
                </a:solidFill>
                <a:effectLst/>
                <a:uLnTx/>
                <a:uFillTx/>
                <a:latin typeface="Poppins SemiBold" pitchFamily="2" charset="77"/>
                <a:cs typeface="Poppins SemiBold" pitchFamily="2" charset="77"/>
              </a:rPr>
              <a:t>Access to Primary Care</a:t>
            </a:r>
          </a:p>
          <a:p>
            <a:pPr marL="0" marR="269875"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Medium" pitchFamily="2" charset="77"/>
                <a:cs typeface="Poppins Medium" pitchFamily="2" charset="77"/>
              </a:rPr>
              <a:t>Healthwatch Doncaster are often approached by local community members who are told by local GP practices they are unable to register due to the fact they have no proof of address or ID. </a:t>
            </a:r>
            <a:endPar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a:p>
            <a:pPr marL="0" marR="269875"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Our engagement team challenged people’s rights to equal access to healthcare and we helped community members by sharing the ‘Yellow Card’ and ‘Right to Register’ information with practices. This leaves local practice’s with the right to refusal only if their registration books are closed.  </a:t>
            </a:r>
          </a:p>
        </p:txBody>
      </p:sp>
      <p:sp>
        <p:nvSpPr>
          <p:cNvPr id="26" name="object 10">
            <a:extLst>
              <a:ext uri="{FF2B5EF4-FFF2-40B4-BE49-F238E27FC236}">
                <a16:creationId xmlns:a16="http://schemas.microsoft.com/office/drawing/2014/main" id="{67A72F55-B01D-1CC4-C358-A95342264068}"/>
              </a:ext>
            </a:extLst>
          </p:cNvPr>
          <p:cNvSpPr txBox="1"/>
          <p:nvPr/>
        </p:nvSpPr>
        <p:spPr>
          <a:xfrm>
            <a:off x="1421962" y="2631154"/>
            <a:ext cx="5460853" cy="723275"/>
          </a:xfrm>
          <a:prstGeom prst="rect">
            <a:avLst/>
          </a:prstGeom>
        </p:spPr>
        <p:txBody>
          <a:bodyPr vert="horz" wrap="square" lIns="0" tIns="0" rIns="0" bIns="0" rtlCol="0">
            <a:spAutoFit/>
          </a:bodyPr>
          <a:lstStyle/>
          <a:p>
            <a:pPr marL="0" marR="257175" lvl="0" indent="0" defTabSz="914400" eaLnBrk="1" fontAlgn="auto" latinLnBrk="0" hangingPunct="1">
              <a:lnSpc>
                <a:spcPct val="100000"/>
              </a:lnSpc>
              <a:spcBef>
                <a:spcPts val="0"/>
              </a:spcBef>
              <a:spcAft>
                <a:spcPts val="600"/>
              </a:spcAft>
              <a:buClrTx/>
              <a:buSzTx/>
              <a:buFontTx/>
              <a:buNone/>
              <a:tabLst/>
              <a:defRPr/>
            </a:pPr>
            <a:r>
              <a:rPr kumimoji="0" lang="en-GB" sz="1400" b="0" i="0" u="none" strike="noStrike" kern="0" cap="none" spc="0" normalizeH="0" baseline="0" noProof="0" dirty="0">
                <a:ln>
                  <a:noFill/>
                </a:ln>
                <a:solidFill>
                  <a:srgbClr val="004F6B"/>
                </a:solidFill>
                <a:effectLst/>
                <a:uLnTx/>
                <a:uFillTx/>
                <a:latin typeface="Poppins Light" pitchFamily="2" charset="77"/>
                <a:cs typeface="Poppins Light" pitchFamily="2" charset="77"/>
              </a:rPr>
              <a:t>“It just made no sense as to why they turned me away. I’m so </a:t>
            </a:r>
            <a:r>
              <a:rPr kumimoji="0" lang="en-GB" sz="1400" b="0" i="0" u="none" strike="noStrike" kern="0" cap="none" spc="0" normalizeH="0" baseline="0" noProof="0" dirty="0" err="1">
                <a:ln>
                  <a:noFill/>
                </a:ln>
                <a:solidFill>
                  <a:srgbClr val="004F6B"/>
                </a:solidFill>
                <a:effectLst/>
                <a:uLnTx/>
                <a:uFillTx/>
                <a:latin typeface="Poppins Light" pitchFamily="2" charset="77"/>
                <a:cs typeface="Poppins Light" pitchFamily="2" charset="77"/>
              </a:rPr>
              <a:t>so</a:t>
            </a:r>
            <a:r>
              <a:rPr kumimoji="0" lang="en-GB" sz="1400" b="0" i="0" u="none" strike="noStrike" kern="0" cap="none" spc="0" normalizeH="0" baseline="0" noProof="0" dirty="0">
                <a:ln>
                  <a:noFill/>
                </a:ln>
                <a:solidFill>
                  <a:srgbClr val="004F6B"/>
                </a:solidFill>
                <a:effectLst/>
                <a:uLnTx/>
                <a:uFillTx/>
                <a:latin typeface="Poppins Light" pitchFamily="2" charset="77"/>
                <a:cs typeface="Poppins Light" pitchFamily="2" charset="77"/>
              </a:rPr>
              <a:t> happy I now have a doctor to help me.”</a:t>
            </a:r>
            <a:endParaRPr kumimoji="0" lang="en-GB" sz="1400" b="1" i="0" u="none" strike="noStrike" kern="0" cap="none" spc="0" normalizeH="0" baseline="0" noProof="0" dirty="0">
              <a:ln>
                <a:noFill/>
              </a:ln>
              <a:solidFill>
                <a:srgbClr val="004F6B"/>
              </a:solidFill>
              <a:effectLst/>
              <a:uLnTx/>
              <a:uFillTx/>
              <a:latin typeface="Poppins SemiBold" pitchFamily="2" charset="77"/>
              <a:cs typeface="Poppins SemiBold" pitchFamily="2" charset="77"/>
            </a:endParaRPr>
          </a:p>
          <a:p>
            <a:pPr marL="0" marR="257175" lvl="0" indent="0" defTabSz="914400" eaLnBrk="1" fontAlgn="auto" latinLnBrk="0" hangingPunct="1">
              <a:lnSpc>
                <a:spcPct val="100000"/>
              </a:lnSpc>
              <a:spcBef>
                <a:spcPts val="0"/>
              </a:spcBef>
              <a:spcAft>
                <a:spcPts val="600"/>
              </a:spcAft>
              <a:buClrTx/>
              <a:buSzTx/>
              <a:buFontTx/>
              <a:buNone/>
              <a:tabLst/>
              <a:defRPr/>
            </a:pPr>
            <a:r>
              <a:rPr kumimoji="0" lang="en-GB" sz="1400" b="0" i="0" u="none" strike="noStrike" kern="0" cap="none" spc="0" normalizeH="0" baseline="0" noProof="0" dirty="0">
                <a:ln>
                  <a:noFill/>
                </a:ln>
                <a:solidFill>
                  <a:srgbClr val="004F6B"/>
                </a:solidFill>
                <a:effectLst/>
                <a:uLnTx/>
                <a:uFillTx/>
                <a:latin typeface="Poppins SemiBold" panose="00000700000000000000" pitchFamily="2" charset="0"/>
                <a:ea typeface="Adobe Fan Heiti Std B" panose="020B0700000000000000" pitchFamily="34" charset="-128"/>
                <a:cs typeface="Poppins SemiBold" panose="00000700000000000000" pitchFamily="2" charset="0"/>
              </a:rPr>
              <a:t>Angie – Doncaster Resident</a:t>
            </a:r>
          </a:p>
        </p:txBody>
      </p:sp>
      <p:sp>
        <p:nvSpPr>
          <p:cNvPr id="28" name="object 13">
            <a:extLst>
              <a:ext uri="{FF2B5EF4-FFF2-40B4-BE49-F238E27FC236}">
                <a16:creationId xmlns:a16="http://schemas.microsoft.com/office/drawing/2014/main" id="{C65A7FA7-B576-2E8B-6192-EEF1CC7C8D76}"/>
              </a:ext>
            </a:extLst>
          </p:cNvPr>
          <p:cNvSpPr txBox="1"/>
          <p:nvPr/>
        </p:nvSpPr>
        <p:spPr>
          <a:xfrm>
            <a:off x="500380" y="3628606"/>
            <a:ext cx="6216009" cy="751488"/>
          </a:xfrm>
          <a:prstGeom prst="rect">
            <a:avLst/>
          </a:prstGeom>
        </p:spPr>
        <p:txBody>
          <a:bodyPr vert="horz" wrap="square" lIns="0" tIns="12700" rIns="0" bIns="0" rtlCol="0">
            <a:spAutoFit/>
          </a:bodyPr>
          <a:lstStyle/>
          <a:p>
            <a:pPr marL="0" marR="269875"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Healthwatch Doncaster’s support has meant people who need access to regular prescriptions and appointments with primary care clinicians can be facilitated. For us this has been an incredible achievement enabling access for people shouldn’t have faced any barriers in the first instance. </a:t>
            </a:r>
          </a:p>
        </p:txBody>
      </p:sp>
      <p:sp>
        <p:nvSpPr>
          <p:cNvPr id="32" name="object 13">
            <a:extLst>
              <a:ext uri="{FF2B5EF4-FFF2-40B4-BE49-F238E27FC236}">
                <a16:creationId xmlns:a16="http://schemas.microsoft.com/office/drawing/2014/main" id="{87157A32-1B87-C6DD-D7E8-14F01829E5A3}"/>
              </a:ext>
            </a:extLst>
          </p:cNvPr>
          <p:cNvSpPr txBox="1"/>
          <p:nvPr/>
        </p:nvSpPr>
        <p:spPr>
          <a:xfrm>
            <a:off x="729578" y="5538619"/>
            <a:ext cx="5892998" cy="566822"/>
          </a:xfrm>
          <a:prstGeom prst="rect">
            <a:avLst/>
          </a:prstGeom>
        </p:spPr>
        <p:txBody>
          <a:bodyPr vert="horz" wrap="square" lIns="0" tIns="12700" rIns="0" bIns="0" rtlCol="0">
            <a:spAutoFit/>
          </a:bodyPr>
          <a:lstStyle/>
          <a:p>
            <a:pPr marL="0" marR="269875" lvl="0" indent="0" defTabSz="914400" eaLnBrk="1" fontAlgn="auto" latinLnBrk="0" hangingPunct="1">
              <a:lnSpc>
                <a:spcPct val="100000"/>
              </a:lnSpc>
              <a:spcBef>
                <a:spcPts val="0"/>
              </a:spcBef>
              <a:spcAft>
                <a:spcPts val="600"/>
              </a:spcAft>
              <a:buClrTx/>
              <a:buSzTx/>
              <a:buFontTx/>
              <a:buNone/>
              <a:tabLst/>
              <a:defRPr/>
            </a:pPr>
            <a:r>
              <a:rPr kumimoji="0" lang="en-GB" sz="1800" b="1" i="0" u="none" strike="noStrike" kern="0" cap="none" spc="0" normalizeH="0" baseline="0" noProof="0" dirty="0">
                <a:ln>
                  <a:noFill/>
                </a:ln>
                <a:solidFill>
                  <a:srgbClr val="004F6B"/>
                </a:solidFill>
                <a:effectLst/>
                <a:uLnTx/>
                <a:uFillTx/>
                <a:latin typeface="Poppins SemiBold" pitchFamily="2" charset="77"/>
                <a:cs typeface="Poppins SemiBold" pitchFamily="2" charset="77"/>
              </a:rPr>
              <a:t>Sign posting people to the right service for the right problem</a:t>
            </a:r>
            <a:endParaRPr kumimoji="0" lang="en-GB" sz="18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pic>
        <p:nvPicPr>
          <p:cNvPr id="34" name="Graphic 33">
            <a:extLst>
              <a:ext uri="{FF2B5EF4-FFF2-40B4-BE49-F238E27FC236}">
                <a16:creationId xmlns:a16="http://schemas.microsoft.com/office/drawing/2014/main" id="{4FA18D03-F572-4B7F-4A5A-CABB49D04E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380" y="2636121"/>
            <a:ext cx="730596" cy="426971"/>
          </a:xfrm>
          <a:prstGeom prst="rect">
            <a:avLst/>
          </a:prstGeom>
        </p:spPr>
      </p:pic>
      <p:sp>
        <p:nvSpPr>
          <p:cNvPr id="5" name="TextBox 4">
            <a:extLst>
              <a:ext uri="{FF2B5EF4-FFF2-40B4-BE49-F238E27FC236}">
                <a16:creationId xmlns:a16="http://schemas.microsoft.com/office/drawing/2014/main" id="{E48333E0-B52F-890B-4390-9015FE27D1A0}"/>
              </a:ext>
            </a:extLst>
          </p:cNvPr>
          <p:cNvSpPr txBox="1"/>
          <p:nvPr/>
        </p:nvSpPr>
        <p:spPr>
          <a:xfrm>
            <a:off x="731264" y="6287958"/>
            <a:ext cx="6321224" cy="281615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Medium" pitchFamily="2" charset="77"/>
                <a:cs typeface="Poppins Medium" pitchFamily="2" charset="77"/>
              </a:rPr>
              <a:t>Many people can have their health needs met without emergency clinical intervention. We commit our time to inform people of alternative services available.</a:t>
            </a:r>
            <a:endPar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Poppins Light" pitchFamily="2" charset="77"/>
                <a:cs typeface="Poppins Light" pitchFamily="2" charset="77"/>
              </a:rPr>
              <a:t>Our local emergency departments are always reporting about the immense pressures they face from people attending the service when in actual fact they could have used an alternative service and still received the appropriate medical care. </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Poppins Light" pitchFamily="2" charset="77"/>
                <a:cs typeface="Poppins Light" pitchFamily="2" charset="77"/>
              </a:rPr>
              <a:t>We wanted to help inform local people of where else they could go to receive care over the winter months so we developed a winter campaign using a Healthwatch mascot illustrating various services such as; our local minor injuries department at Mexborough Montague Hospital, a local pharmacy, advocating self care and the same day health centre </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Poppins Light" pitchFamily="2" charset="77"/>
                <a:cs typeface="Poppins Light" pitchFamily="2" charset="77"/>
              </a:rPr>
              <a:t>The response on our social media channels was uplifting, we hope the learning from this remains with people in our local area. </a:t>
            </a:r>
          </a:p>
        </p:txBody>
      </p:sp>
      <p:pic>
        <p:nvPicPr>
          <p:cNvPr id="3" name="Picture 2" descr="A picture containing symbol, graphics, font, line&#10;&#10;Description automatically generated">
            <a:extLst>
              <a:ext uri="{FF2B5EF4-FFF2-40B4-BE49-F238E27FC236}">
                <a16:creationId xmlns:a16="http://schemas.microsoft.com/office/drawing/2014/main" id="{D11B95BB-5CFC-596C-E882-2688627CEB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5949" y="5462322"/>
            <a:ext cx="1178574" cy="1178574"/>
          </a:xfrm>
          <a:prstGeom prst="rect">
            <a:avLst/>
          </a:prstGeom>
        </p:spPr>
      </p:pic>
    </p:spTree>
    <p:extLst>
      <p:ext uri="{BB962C8B-B14F-4D97-AF65-F5344CB8AC3E}">
        <p14:creationId xmlns:p14="http://schemas.microsoft.com/office/powerpoint/2010/main" val="2649902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ftr" sz="quarter" idx="10"/>
          </p:nvPr>
        </p:nvSpPr>
        <p:spPr/>
        <p:txBody>
          <a:bodyPr/>
          <a:lstStyle/>
          <a:p>
            <a:r>
              <a:rPr lang="en-GB"/>
              <a:t>Healthwatch Doncaster Annual Report 2022-23</a:t>
            </a:r>
            <a:endParaRPr lang="en-GB" dirty="0"/>
          </a:p>
        </p:txBody>
      </p:sp>
      <p:sp>
        <p:nvSpPr>
          <p:cNvPr id="10" name="Slide Number Placeholder 9">
            <a:extLst>
              <a:ext uri="{FF2B5EF4-FFF2-40B4-BE49-F238E27FC236}">
                <a16:creationId xmlns:a16="http://schemas.microsoft.com/office/drawing/2014/main" id="{D31C2094-B300-C2BD-AB83-7BB03C59EC86}"/>
              </a:ext>
            </a:extLst>
          </p:cNvPr>
          <p:cNvSpPr>
            <a:spLocks noGrp="1"/>
          </p:cNvSpPr>
          <p:nvPr>
            <p:ph type="sldNum" sz="quarter" idx="11"/>
          </p:nvPr>
        </p:nvSpPr>
        <p:spPr/>
        <p:txBody>
          <a:bodyPr/>
          <a:lstStyle/>
          <a:p>
            <a:fld id="{81D60167-4931-47E6-BA6A-407CBD079E47}" type="slidenum">
              <a:rPr lang="en-GB" smtClean="0"/>
              <a:pPr/>
              <a:t>17</a:t>
            </a:fld>
            <a:endParaRPr lang="en-GB" dirty="0"/>
          </a:p>
        </p:txBody>
      </p:sp>
      <p:sp>
        <p:nvSpPr>
          <p:cNvPr id="18" name="Text Placeholder 17">
            <a:extLst>
              <a:ext uri="{FF2B5EF4-FFF2-40B4-BE49-F238E27FC236}">
                <a16:creationId xmlns:a16="http://schemas.microsoft.com/office/drawing/2014/main" id="{D4BD9DA4-BBE6-C0E8-FE0A-40BF28E307E0}"/>
              </a:ext>
            </a:extLst>
          </p:cNvPr>
          <p:cNvSpPr>
            <a:spLocks noGrp="1"/>
          </p:cNvSpPr>
          <p:nvPr>
            <p:ph type="body" sz="quarter" idx="13"/>
          </p:nvPr>
        </p:nvSpPr>
        <p:spPr>
          <a:xfrm>
            <a:off x="501651" y="5557201"/>
            <a:ext cx="5743874" cy="4311639"/>
          </a:xfrm>
        </p:spPr>
        <p:txBody>
          <a:bodyPr/>
          <a:lstStyle/>
          <a:p>
            <a:r>
              <a:rPr lang="en-GB" sz="1800" dirty="0"/>
              <a:t>We’re supported by a team of amazing volunteers who are at the heart of what we do. Thanks to their efforts in the community, we’re able to understand what is working and what needs improving.</a:t>
            </a:r>
          </a:p>
          <a:p>
            <a:endParaRPr lang="en-GB" sz="1800" dirty="0"/>
          </a:p>
          <a:p>
            <a:r>
              <a:rPr lang="en-GB" sz="1800" dirty="0"/>
              <a:t>This year our volunteers:</a:t>
            </a:r>
          </a:p>
          <a:p>
            <a:pPr marL="0" lvl="1" indent="0">
              <a:buNone/>
            </a:pPr>
            <a:endParaRPr lang="en-GB" sz="1200" dirty="0">
              <a:solidFill>
                <a:schemeClr val="tx1"/>
              </a:solidFill>
              <a:latin typeface="Poppins Light" pitchFamily="2" charset="77"/>
              <a:cs typeface="Poppins Light" pitchFamily="2" charset="77"/>
            </a:endParaRPr>
          </a:p>
          <a:p>
            <a:pPr lvl="1"/>
            <a:r>
              <a:rPr lang="en-GB" sz="1200" dirty="0">
                <a:solidFill>
                  <a:schemeClr val="tx1"/>
                </a:solidFill>
                <a:latin typeface="Poppins Light" pitchFamily="2" charset="77"/>
                <a:cs typeface="Poppins Light" pitchFamily="2" charset="77"/>
              </a:rPr>
              <a:t>Visited shopping centres and supermarkets to get feedback on what is important to people about their health and wellbeing</a:t>
            </a:r>
          </a:p>
          <a:p>
            <a:pPr lvl="1"/>
            <a:r>
              <a:rPr lang="en-GB" sz="1200" dirty="0">
                <a:solidFill>
                  <a:schemeClr val="tx1"/>
                </a:solidFill>
                <a:latin typeface="Poppins Light" pitchFamily="2" charset="77"/>
                <a:cs typeface="Poppins Light" pitchFamily="2" charset="77"/>
              </a:rPr>
              <a:t>Collected survey responses from communities around extended access and people’s awareness of this offer</a:t>
            </a:r>
          </a:p>
          <a:p>
            <a:pPr lvl="1"/>
            <a:r>
              <a:rPr lang="en-GB" sz="1200" dirty="0">
                <a:solidFill>
                  <a:schemeClr val="tx1"/>
                </a:solidFill>
                <a:latin typeface="Poppins Light" pitchFamily="2" charset="77"/>
                <a:cs typeface="Poppins Light" pitchFamily="2" charset="77"/>
              </a:rPr>
              <a:t>Attended and contributed to the Healthwatch Regional away day </a:t>
            </a:r>
          </a:p>
          <a:p>
            <a:pPr lvl="1"/>
            <a:r>
              <a:rPr lang="en-GB" sz="1200" dirty="0">
                <a:solidFill>
                  <a:schemeClr val="tx1"/>
                </a:solidFill>
                <a:latin typeface="Poppins Light" pitchFamily="2" charset="77"/>
                <a:cs typeface="Poppins Light" pitchFamily="2" charset="77"/>
              </a:rPr>
              <a:t>Attended health fayres held in schools with high levels of deprivation and underserved communities to extend the outreach of Healthwatch Doncaster is.</a:t>
            </a:r>
          </a:p>
          <a:p>
            <a:pPr lvl="1"/>
            <a:r>
              <a:rPr lang="en-GB" sz="1200" dirty="0">
                <a:solidFill>
                  <a:schemeClr val="tx1"/>
                </a:solidFill>
                <a:latin typeface="Poppins Light" pitchFamily="2" charset="77"/>
                <a:cs typeface="Poppins Light" pitchFamily="2" charset="77"/>
              </a:rPr>
              <a:t>Collected feedback on the new health hubs proposed for Doncaster. </a:t>
            </a:r>
          </a:p>
          <a:p>
            <a:pPr marL="0" lvl="1" indent="0">
              <a:buNone/>
            </a:pPr>
            <a:endParaRPr lang="en-GB" sz="1200" dirty="0">
              <a:solidFill>
                <a:schemeClr val="tx1"/>
              </a:solidFill>
              <a:latin typeface="Poppins Light" pitchFamily="2" charset="77"/>
              <a:cs typeface="Poppins Light" pitchFamily="2" charset="77"/>
            </a:endParaRPr>
          </a:p>
        </p:txBody>
      </p:sp>
      <p:sp>
        <p:nvSpPr>
          <p:cNvPr id="5" name="object 5"/>
          <p:cNvSpPr txBox="1">
            <a:spLocks noGrp="1"/>
          </p:cNvSpPr>
          <p:nvPr>
            <p:ph type="title"/>
          </p:nvPr>
        </p:nvSpPr>
        <p:spPr>
          <a:xfrm>
            <a:off x="505541" y="4573045"/>
            <a:ext cx="6559659" cy="773655"/>
          </a:xfrm>
        </p:spPr>
        <p:txBody>
          <a:bodyPr/>
          <a:lstStyle/>
          <a:p>
            <a:r>
              <a:rPr lang="en-GB" dirty="0"/>
              <a:t>Volunteering</a:t>
            </a:r>
          </a:p>
        </p:txBody>
      </p:sp>
      <p:pic>
        <p:nvPicPr>
          <p:cNvPr id="15" name="Picture Placeholder 14" descr="A group of people sitting around a table&#10;&#10;Description automatically generated">
            <a:extLst>
              <a:ext uri="{FF2B5EF4-FFF2-40B4-BE49-F238E27FC236}">
                <a16:creationId xmlns:a16="http://schemas.microsoft.com/office/drawing/2014/main" id="{5A3DE4BD-E216-95BA-CFA8-842853CCE39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297" b="12297"/>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506094" y="8050472"/>
            <a:ext cx="6548755" cy="1685718"/>
          </a:xfrm>
          <a:custGeom>
            <a:avLst/>
            <a:gdLst/>
            <a:ahLst/>
            <a:cxnLst/>
            <a:rect l="l" t="t" r="r" b="b"/>
            <a:pathLst>
              <a:path w="6548755" h="1692275">
                <a:moveTo>
                  <a:pt x="6548412" y="0"/>
                </a:moveTo>
                <a:lnTo>
                  <a:pt x="0" y="0"/>
                </a:lnTo>
                <a:lnTo>
                  <a:pt x="0" y="1692008"/>
                </a:lnTo>
                <a:lnTo>
                  <a:pt x="6548412" y="1692008"/>
                </a:lnTo>
                <a:lnTo>
                  <a:pt x="6548412" y="0"/>
                </a:lnTo>
                <a:close/>
              </a:path>
            </a:pathLst>
          </a:custGeom>
          <a:solidFill>
            <a:srgbClr val="004C6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p:nvPr/>
        </p:nvSpPr>
        <p:spPr>
          <a:xfrm>
            <a:off x="-3511" y="770212"/>
            <a:ext cx="6210300" cy="2514779"/>
          </a:xfrm>
          <a:custGeom>
            <a:avLst/>
            <a:gdLst/>
            <a:ahLst/>
            <a:cxnLst/>
            <a:rect l="l" t="t" r="r" b="b"/>
            <a:pathLst>
              <a:path w="6210300" h="2023110">
                <a:moveTo>
                  <a:pt x="6209995" y="0"/>
                </a:moveTo>
                <a:lnTo>
                  <a:pt x="0" y="0"/>
                </a:lnTo>
                <a:lnTo>
                  <a:pt x="0" y="2023084"/>
                </a:lnTo>
                <a:lnTo>
                  <a:pt x="6209995" y="2023084"/>
                </a:lnTo>
                <a:lnTo>
                  <a:pt x="6209995" y="0"/>
                </a:lnTo>
                <a:close/>
              </a:path>
            </a:pathLst>
          </a:custGeom>
          <a:solidFill>
            <a:srgbClr val="E5F5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0" y="4664334"/>
            <a:ext cx="6210300" cy="2693663"/>
          </a:xfrm>
          <a:custGeom>
            <a:avLst/>
            <a:gdLst/>
            <a:ahLst/>
            <a:cxnLst/>
            <a:rect l="l" t="t" r="r" b="b"/>
            <a:pathLst>
              <a:path w="6210300" h="2226310">
                <a:moveTo>
                  <a:pt x="6209995" y="0"/>
                </a:moveTo>
                <a:lnTo>
                  <a:pt x="0" y="0"/>
                </a:lnTo>
                <a:lnTo>
                  <a:pt x="0" y="2226284"/>
                </a:lnTo>
                <a:lnTo>
                  <a:pt x="6209995" y="2226284"/>
                </a:lnTo>
                <a:lnTo>
                  <a:pt x="6209995" y="0"/>
                </a:lnTo>
                <a:close/>
              </a:path>
            </a:pathLst>
          </a:custGeom>
          <a:solidFill>
            <a:srgbClr val="E5F5F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9" name="object 29"/>
          <p:cNvSpPr txBox="1"/>
          <p:nvPr/>
        </p:nvSpPr>
        <p:spPr>
          <a:xfrm>
            <a:off x="468692" y="4764346"/>
            <a:ext cx="4223215" cy="507831"/>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600" b="1" i="0" u="none" strike="noStrike" kern="0" cap="none" spc="0" normalizeH="0" baseline="0" noProof="0" dirty="0">
                <a:ln>
                  <a:noFill/>
                </a:ln>
                <a:solidFill>
                  <a:srgbClr val="004C6A"/>
                </a:solidFill>
                <a:effectLst/>
                <a:uLnTx/>
                <a:uFillTx/>
                <a:latin typeface="Poppins SemiBold" pitchFamily="2" charset="77"/>
                <a:cs typeface="Poppins SemiBold" pitchFamily="2" charset="77"/>
              </a:rPr>
              <a:t>Alina</a:t>
            </a:r>
          </a:p>
          <a:p>
            <a:pPr marL="0" marR="0" lvl="0" indent="0" defTabSz="914400" eaLnBrk="1" fontAlgn="auto" latinLnBrk="0" hangingPunct="1">
              <a:lnSpc>
                <a:spcPct val="100000"/>
              </a:lnSpc>
              <a:spcBef>
                <a:spcPts val="0"/>
              </a:spcBef>
              <a:spcAft>
                <a:spcPts val="600"/>
              </a:spcAft>
              <a:buClrTx/>
              <a:buSzTx/>
              <a:buFontTx/>
              <a:buNone/>
              <a:tabLst/>
              <a:defRPr/>
            </a:pPr>
            <a:endPar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sp>
        <p:nvSpPr>
          <p:cNvPr id="30" name="object 30"/>
          <p:cNvSpPr txBox="1"/>
          <p:nvPr/>
        </p:nvSpPr>
        <p:spPr>
          <a:xfrm>
            <a:off x="379376" y="998185"/>
            <a:ext cx="4234009" cy="1877437"/>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600" b="1" i="0" u="none" strike="noStrike" kern="0" cap="none" spc="0" normalizeH="0" baseline="0" noProof="0" dirty="0">
                <a:ln>
                  <a:noFill/>
                </a:ln>
                <a:solidFill>
                  <a:srgbClr val="004C6A"/>
                </a:solidFill>
                <a:effectLst/>
                <a:uLnTx/>
                <a:uFillTx/>
                <a:latin typeface="Poppins SemiBold" pitchFamily="2" charset="77"/>
                <a:cs typeface="Poppins SemiBold" pitchFamily="2" charset="77"/>
              </a:rPr>
              <a:t>Alicia</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Volunteering for Healthwatch Doncaster has helped me build up my confidence and makes me feel like my voice and opinion is heard and will hopefully help more people be open and raise their concerns. </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I created a list that holds all the dentists in Doncaster and update this each week by contacting each one, this is then shared with a distribution list and on social media.</a:t>
            </a:r>
          </a:p>
        </p:txBody>
      </p:sp>
      <p:sp>
        <p:nvSpPr>
          <p:cNvPr id="33" name="Footer Placeholder 32">
            <a:extLst>
              <a:ext uri="{FF2B5EF4-FFF2-40B4-BE49-F238E27FC236}">
                <a16:creationId xmlns:a16="http://schemas.microsoft.com/office/drawing/2014/main" id="{7F5E7CC6-03C5-8659-A606-156AADBF438D}"/>
              </a:ext>
            </a:extLst>
          </p:cNvPr>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575756"/>
                </a:solidFill>
                <a:effectLst/>
                <a:uLnTx/>
                <a:uFillTx/>
                <a:latin typeface="Poppins" pitchFamily="2" charset="77"/>
                <a:cs typeface="Poppins" pitchFamily="2" charset="77"/>
              </a:rPr>
              <a:t>Healthwatch Doncaster Annual Report 2022-23</a:t>
            </a:r>
            <a:endParaRPr kumimoji="0" lang="en-GB" sz="800" b="0" i="0" u="none" strike="noStrike" kern="0" cap="none" spc="0" normalizeH="0" baseline="0" noProof="0" dirty="0">
              <a:ln>
                <a:noFill/>
              </a:ln>
              <a:solidFill>
                <a:srgbClr val="575756"/>
              </a:solidFill>
              <a:effectLst/>
              <a:uLnTx/>
              <a:uFillTx/>
              <a:latin typeface="Poppins" pitchFamily="2" charset="77"/>
              <a:cs typeface="Poppins" pitchFamily="2" charset="77"/>
            </a:endParaRPr>
          </a:p>
        </p:txBody>
      </p:sp>
      <p:sp>
        <p:nvSpPr>
          <p:cNvPr id="34" name="Slide Number Placeholder 33">
            <a:extLst>
              <a:ext uri="{FF2B5EF4-FFF2-40B4-BE49-F238E27FC236}">
                <a16:creationId xmlns:a16="http://schemas.microsoft.com/office/drawing/2014/main" id="{7F311370-5317-5090-1FED-527F96BDDC61}"/>
              </a:ext>
            </a:extLst>
          </p:cNvPr>
          <p:cNvSpPr>
            <a:spLocks noGrp="1"/>
          </p:cNvSpPr>
          <p:nvPr>
            <p:ph type="sldNum" sz="quarter" idx="11"/>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D60167-4931-47E6-BA6A-407CBD079E47}" type="slidenum">
              <a:rPr kumimoji="0" lang="en-GB" sz="1600" b="1" i="0" u="none" strike="noStrike" kern="0" cap="none" spc="0" normalizeH="0" baseline="0" noProof="0" smtClean="0">
                <a:ln>
                  <a:noFill/>
                </a:ln>
                <a:solidFill>
                  <a:srgbClr val="004F6B"/>
                </a:solidFill>
                <a:effectLst/>
                <a:uLnTx/>
                <a:uFillTx/>
                <a:latin typeface="Poppins SemiBold" pitchFamily="2" charset="77"/>
                <a:cs typeface="Poppins SemiBold" pitchFamily="2" charset="77"/>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GB" sz="1600" b="1" i="0" u="none" strike="noStrike" kern="0" cap="none" spc="0" normalizeH="0" baseline="0" noProof="0" dirty="0">
              <a:ln>
                <a:noFill/>
              </a:ln>
              <a:solidFill>
                <a:srgbClr val="004F6B"/>
              </a:solidFill>
              <a:effectLst/>
              <a:uLnTx/>
              <a:uFillTx/>
              <a:latin typeface="Poppins SemiBold" pitchFamily="2" charset="77"/>
              <a:cs typeface="Poppins SemiBold" pitchFamily="2" charset="77"/>
            </a:endParaRPr>
          </a:p>
        </p:txBody>
      </p:sp>
      <p:sp>
        <p:nvSpPr>
          <p:cNvPr id="51" name="object 10">
            <a:extLst>
              <a:ext uri="{FF2B5EF4-FFF2-40B4-BE49-F238E27FC236}">
                <a16:creationId xmlns:a16="http://schemas.microsoft.com/office/drawing/2014/main" id="{48CC9331-027E-99EC-C549-B7176C0CB81C}"/>
              </a:ext>
            </a:extLst>
          </p:cNvPr>
          <p:cNvSpPr txBox="1"/>
          <p:nvPr/>
        </p:nvSpPr>
        <p:spPr>
          <a:xfrm>
            <a:off x="2872276" y="8135709"/>
            <a:ext cx="3491607" cy="661720"/>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sz="1400" b="1" i="0" u="none" strike="noStrike" kern="0" cap="none" spc="0" normalizeH="0" baseline="0" noProof="0" dirty="0">
                <a:ln>
                  <a:noFill/>
                </a:ln>
                <a:solidFill>
                  <a:srgbClr val="FFFFFF"/>
                </a:solidFill>
                <a:effectLst/>
                <a:uLnTx/>
                <a:uFillTx/>
                <a:latin typeface="Poppins" pitchFamily="2" charset="77"/>
                <a:cs typeface="Poppins" pitchFamily="2" charset="77"/>
              </a:rPr>
              <a:t>Do you feel inspired?</a:t>
            </a:r>
            <a:endParaRPr kumimoji="0" lang="en-GB" sz="1400" b="1" i="0" u="none" strike="noStrike" kern="0" cap="none" spc="0" normalizeH="0" baseline="0" noProof="0" dirty="0">
              <a:ln>
                <a:noFill/>
              </a:ln>
              <a:solidFill>
                <a:sysClr val="windowText" lastClr="000000"/>
              </a:solidFill>
              <a:effectLst/>
              <a:uLnTx/>
              <a:uFillTx/>
              <a:latin typeface="Poppins" pitchFamily="2" charset="77"/>
              <a:cs typeface="Poppins" pitchFamily="2" charset="77"/>
            </a:endParaRPr>
          </a:p>
          <a:p>
            <a:pPr marL="0" marR="0" lvl="0" indent="0" defTabSz="914400" eaLnBrk="1" fontAlgn="auto" latinLnBrk="0" hangingPunct="1">
              <a:lnSpc>
                <a:spcPct val="100000"/>
              </a:lnSpc>
              <a:spcBef>
                <a:spcPts val="0"/>
              </a:spcBef>
              <a:spcAft>
                <a:spcPts val="600"/>
              </a:spcAft>
              <a:buClrTx/>
              <a:buSzTx/>
              <a:buFontTx/>
              <a:buNone/>
              <a:tabLst/>
              <a:defRPr/>
            </a:pPr>
            <a:r>
              <a:rPr kumimoji="0" sz="1200" b="0" i="0" u="none" strike="noStrike" kern="0" cap="none" spc="0" normalizeH="0" baseline="0" noProof="0" dirty="0">
                <a:ln>
                  <a:noFill/>
                </a:ln>
                <a:solidFill>
                  <a:srgbClr val="FFFFFF"/>
                </a:solidFill>
                <a:effectLst/>
                <a:uLnTx/>
                <a:uFillTx/>
                <a:latin typeface="Poppins Light" pitchFamily="2" charset="77"/>
                <a:cs typeface="Poppins Light" pitchFamily="2" charset="77"/>
              </a:rPr>
              <a:t>We are always on the lookout for new volunteers, so please get in touch today.</a:t>
            </a:r>
            <a:endPar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sp>
        <p:nvSpPr>
          <p:cNvPr id="52" name="object 10">
            <a:extLst>
              <a:ext uri="{FF2B5EF4-FFF2-40B4-BE49-F238E27FC236}">
                <a16:creationId xmlns:a16="http://schemas.microsoft.com/office/drawing/2014/main" id="{1B559DA5-365D-C6E5-F0C0-E6FB34D27405}"/>
              </a:ext>
            </a:extLst>
          </p:cNvPr>
          <p:cNvSpPr txBox="1"/>
          <p:nvPr/>
        </p:nvSpPr>
        <p:spPr>
          <a:xfrm>
            <a:off x="3101639" y="8807605"/>
            <a:ext cx="3491607" cy="804836"/>
          </a:xfrm>
          <a:prstGeom prst="rect">
            <a:avLst/>
          </a:prstGeom>
        </p:spPr>
        <p:txBody>
          <a:bodyPr vert="horz" wrap="square" lIns="0" tIns="0" rIns="0" bIns="0" rtlCol="0">
            <a:spAutoFit/>
          </a:bodyPr>
          <a:lstStyle/>
          <a:p>
            <a:pPr marL="0" marR="5080" lvl="0" indent="0" defTabSz="914400" eaLnBrk="1" fontAlgn="auto" latinLnBrk="0" hangingPunct="1">
              <a:lnSpc>
                <a:spcPct val="15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Poppins" pitchFamily="2" charset="77"/>
                <a:cs typeface="Poppins" pitchFamily="2" charset="77"/>
              </a:rPr>
              <a:t>https://www.healthwatchdoncaster.org.uk/</a:t>
            </a:r>
            <a:r>
              <a:rPr kumimoji="0" sz="1200" b="1" i="0" u="none" strike="noStrike" kern="0" cap="none" spc="0" normalizeH="0" baseline="0" noProof="0" dirty="0">
                <a:ln>
                  <a:noFill/>
                </a:ln>
                <a:solidFill>
                  <a:srgbClr val="FFFFFF"/>
                </a:solidFill>
                <a:effectLst/>
                <a:uLnTx/>
                <a:uFillTx/>
                <a:latin typeface="Poppins" pitchFamily="2" charset="77"/>
                <a:cs typeface="Poppins" pitchFamily="2" charset="77"/>
              </a:rPr>
              <a:t>0</a:t>
            </a:r>
            <a:r>
              <a:rPr kumimoji="0" lang="en-GB" sz="1200" b="1" i="0" u="none" strike="noStrike" kern="0" cap="none" spc="0" normalizeH="0" baseline="0" noProof="0" dirty="0">
                <a:ln>
                  <a:noFill/>
                </a:ln>
                <a:solidFill>
                  <a:srgbClr val="FFFFFF"/>
                </a:solidFill>
                <a:effectLst/>
                <a:uLnTx/>
                <a:uFillTx/>
                <a:latin typeface="Poppins" pitchFamily="2" charset="77"/>
                <a:cs typeface="Poppins" pitchFamily="2" charset="77"/>
              </a:rPr>
              <a:t>1302 965450</a:t>
            </a:r>
          </a:p>
          <a:p>
            <a:pPr marL="0" marR="5080" lvl="0" indent="0" defTabSz="914400" eaLnBrk="1" fontAlgn="auto" latinLnBrk="0" hangingPunct="1">
              <a:lnSpc>
                <a:spcPct val="15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Poppins" pitchFamily="2" charset="77"/>
                <a:cs typeface="Poppins" pitchFamily="2" charset="77"/>
              </a:rPr>
              <a:t>Sian.owen@healthwatchdoncaster.org.uk</a:t>
            </a:r>
            <a:endParaRPr kumimoji="0" sz="1200" b="1" i="0" u="none" strike="noStrike" kern="0" cap="none" spc="0" normalizeH="0" baseline="0" noProof="0" dirty="0">
              <a:ln>
                <a:noFill/>
              </a:ln>
              <a:solidFill>
                <a:sysClr val="windowText" lastClr="000000"/>
              </a:solidFill>
              <a:effectLst/>
              <a:uLnTx/>
              <a:uFillTx/>
              <a:latin typeface="Poppins" pitchFamily="2" charset="77"/>
              <a:cs typeface="Poppins" pitchFamily="2" charset="77"/>
            </a:endParaRPr>
          </a:p>
        </p:txBody>
      </p:sp>
      <p:grpSp>
        <p:nvGrpSpPr>
          <p:cNvPr id="12" name="Group 11">
            <a:extLst>
              <a:ext uri="{FF2B5EF4-FFF2-40B4-BE49-F238E27FC236}">
                <a16:creationId xmlns:a16="http://schemas.microsoft.com/office/drawing/2014/main" id="{A9E96A54-8626-8EEC-5789-06D22E707434}"/>
              </a:ext>
            </a:extLst>
          </p:cNvPr>
          <p:cNvGrpSpPr/>
          <p:nvPr/>
        </p:nvGrpSpPr>
        <p:grpSpPr>
          <a:xfrm>
            <a:off x="928651" y="8283301"/>
            <a:ext cx="2048368" cy="1280699"/>
            <a:chOff x="990632" y="8266266"/>
            <a:chExt cx="2048368" cy="1280699"/>
          </a:xfrm>
        </p:grpSpPr>
        <p:pic>
          <p:nvPicPr>
            <p:cNvPr id="44" name="Graphic 43">
              <a:extLst>
                <a:ext uri="{FF2B5EF4-FFF2-40B4-BE49-F238E27FC236}">
                  <a16:creationId xmlns:a16="http://schemas.microsoft.com/office/drawing/2014/main" id="{71553B91-2352-C0D6-02EC-031C1780D6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6808" y="8920608"/>
              <a:ext cx="154898" cy="139409"/>
            </a:xfrm>
            <a:prstGeom prst="rect">
              <a:avLst/>
            </a:prstGeom>
          </p:spPr>
        </p:pic>
        <p:pic>
          <p:nvPicPr>
            <p:cNvPr id="46" name="Graphic 45">
              <a:extLst>
                <a:ext uri="{FF2B5EF4-FFF2-40B4-BE49-F238E27FC236}">
                  <a16:creationId xmlns:a16="http://schemas.microsoft.com/office/drawing/2014/main" id="{3A370FB0-4B3D-E169-BECC-F2C787B355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3122" y="9115032"/>
              <a:ext cx="185878" cy="185878"/>
            </a:xfrm>
            <a:prstGeom prst="rect">
              <a:avLst/>
            </a:prstGeom>
          </p:spPr>
        </p:pic>
        <p:pic>
          <p:nvPicPr>
            <p:cNvPr id="48" name="Graphic 47">
              <a:extLst>
                <a:ext uri="{FF2B5EF4-FFF2-40B4-BE49-F238E27FC236}">
                  <a16:creationId xmlns:a16="http://schemas.microsoft.com/office/drawing/2014/main" id="{1212008C-12F7-0494-3BC9-E5A624FAC1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0998" y="9389863"/>
              <a:ext cx="185878" cy="139409"/>
            </a:xfrm>
            <a:prstGeom prst="rect">
              <a:avLst/>
            </a:prstGeom>
          </p:spPr>
        </p:pic>
        <p:sp>
          <p:nvSpPr>
            <p:cNvPr id="4" name="Freeform 3">
              <a:extLst>
                <a:ext uri="{FF2B5EF4-FFF2-40B4-BE49-F238E27FC236}">
                  <a16:creationId xmlns:a16="http://schemas.microsoft.com/office/drawing/2014/main" id="{82CEAD65-B5C7-573D-A361-BF015BBC34B3}"/>
                </a:ext>
              </a:extLst>
            </p:cNvPr>
            <p:cNvSpPr/>
            <p:nvPr/>
          </p:nvSpPr>
          <p:spPr>
            <a:xfrm>
              <a:off x="990632" y="8490438"/>
              <a:ext cx="508587" cy="970286"/>
            </a:xfrm>
            <a:custGeom>
              <a:avLst/>
              <a:gdLst>
                <a:gd name="connsiteX0" fmla="*/ 440475 w 508587"/>
                <a:gd name="connsiteY0" fmla="*/ 263377 h 970286"/>
                <a:gd name="connsiteX1" fmla="*/ 374080 w 508587"/>
                <a:gd name="connsiteY1" fmla="*/ 306056 h 970286"/>
                <a:gd name="connsiteX2" fmla="*/ 374080 w 508587"/>
                <a:gd name="connsiteY2" fmla="*/ 114146 h 970286"/>
                <a:gd name="connsiteX3" fmla="*/ 311225 w 508587"/>
                <a:gd name="connsiteY3" fmla="*/ 51451 h 970286"/>
                <a:gd name="connsiteX4" fmla="*/ 290667 w 508587"/>
                <a:gd name="connsiteY4" fmla="*/ 55179 h 970286"/>
                <a:gd name="connsiteX5" fmla="*/ 221222 w 508587"/>
                <a:gd name="connsiteY5" fmla="*/ 432 h 970286"/>
                <a:gd name="connsiteX6" fmla="*/ 168204 w 508587"/>
                <a:gd name="connsiteY6" fmla="*/ 45564 h 970286"/>
                <a:gd name="connsiteX7" fmla="*/ 145678 w 508587"/>
                <a:gd name="connsiteY7" fmla="*/ 41247 h 970286"/>
                <a:gd name="connsiteX8" fmla="*/ 82824 w 508587"/>
                <a:gd name="connsiteY8" fmla="*/ 103942 h 970286"/>
                <a:gd name="connsiteX9" fmla="*/ 82824 w 508587"/>
                <a:gd name="connsiteY9" fmla="*/ 116500 h 970286"/>
                <a:gd name="connsiteX10" fmla="*/ 56856 w 508587"/>
                <a:gd name="connsiteY10" fmla="*/ 113655 h 970286"/>
                <a:gd name="connsiteX11" fmla="*/ 1 w 508587"/>
                <a:gd name="connsiteY11" fmla="*/ 177822 h 970286"/>
                <a:gd name="connsiteX12" fmla="*/ 1 w 508587"/>
                <a:gd name="connsiteY12" fmla="*/ 383566 h 970286"/>
                <a:gd name="connsiteX13" fmla="*/ 82529 w 508587"/>
                <a:gd name="connsiteY13" fmla="*/ 613152 h 970286"/>
                <a:gd name="connsiteX14" fmla="*/ 74463 w 508587"/>
                <a:gd name="connsiteY14" fmla="*/ 948309 h 970286"/>
                <a:gd name="connsiteX15" fmla="*/ 95414 w 508587"/>
                <a:gd name="connsiteY15" fmla="*/ 970286 h 970286"/>
                <a:gd name="connsiteX16" fmla="*/ 96004 w 508587"/>
                <a:gd name="connsiteY16" fmla="*/ 970286 h 970286"/>
                <a:gd name="connsiteX17" fmla="*/ 117546 w 508587"/>
                <a:gd name="connsiteY17" fmla="*/ 949388 h 970286"/>
                <a:gd name="connsiteX18" fmla="*/ 125710 w 508587"/>
                <a:gd name="connsiteY18" fmla="*/ 608835 h 970286"/>
                <a:gd name="connsiteX19" fmla="*/ 114497 w 508587"/>
                <a:gd name="connsiteY19" fmla="*/ 584012 h 970286"/>
                <a:gd name="connsiteX20" fmla="*/ 43085 w 508587"/>
                <a:gd name="connsiteY20" fmla="*/ 383468 h 970286"/>
                <a:gd name="connsiteX21" fmla="*/ 43085 w 508587"/>
                <a:gd name="connsiteY21" fmla="*/ 177723 h 970286"/>
                <a:gd name="connsiteX22" fmla="*/ 60889 w 508587"/>
                <a:gd name="connsiteY22" fmla="*/ 156335 h 970286"/>
                <a:gd name="connsiteX23" fmla="*/ 76233 w 508587"/>
                <a:gd name="connsiteY23" fmla="*/ 161338 h 970286"/>
                <a:gd name="connsiteX24" fmla="*/ 82725 w 508587"/>
                <a:gd name="connsiteY24" fmla="*/ 175957 h 970286"/>
                <a:gd name="connsiteX25" fmla="*/ 82725 w 508587"/>
                <a:gd name="connsiteY25" fmla="*/ 330879 h 970286"/>
                <a:gd name="connsiteX26" fmla="*/ 104857 w 508587"/>
                <a:gd name="connsiteY26" fmla="*/ 351777 h 970286"/>
                <a:gd name="connsiteX27" fmla="*/ 125809 w 508587"/>
                <a:gd name="connsiteY27" fmla="*/ 330879 h 970286"/>
                <a:gd name="connsiteX28" fmla="*/ 125809 w 508587"/>
                <a:gd name="connsiteY28" fmla="*/ 103844 h 970286"/>
                <a:gd name="connsiteX29" fmla="*/ 145580 w 508587"/>
                <a:gd name="connsiteY29" fmla="*/ 84025 h 970286"/>
                <a:gd name="connsiteX30" fmla="*/ 165450 w 508587"/>
                <a:gd name="connsiteY30" fmla="*/ 103844 h 970286"/>
                <a:gd name="connsiteX31" fmla="*/ 165450 w 508587"/>
                <a:gd name="connsiteY31" fmla="*/ 309981 h 970286"/>
                <a:gd name="connsiteX32" fmla="*/ 187581 w 508587"/>
                <a:gd name="connsiteY32" fmla="*/ 330879 h 970286"/>
                <a:gd name="connsiteX33" fmla="*/ 208533 w 508587"/>
                <a:gd name="connsiteY33" fmla="*/ 309981 h 970286"/>
                <a:gd name="connsiteX34" fmla="*/ 208533 w 508587"/>
                <a:gd name="connsiteY34" fmla="*/ 62636 h 970286"/>
                <a:gd name="connsiteX35" fmla="*/ 228993 w 508587"/>
                <a:gd name="connsiteY35" fmla="*/ 43406 h 970286"/>
                <a:gd name="connsiteX36" fmla="*/ 248272 w 508587"/>
                <a:gd name="connsiteY36" fmla="*/ 62636 h 970286"/>
                <a:gd name="connsiteX37" fmla="*/ 248272 w 508587"/>
                <a:gd name="connsiteY37" fmla="*/ 309981 h 970286"/>
                <a:gd name="connsiteX38" fmla="*/ 270404 w 508587"/>
                <a:gd name="connsiteY38" fmla="*/ 330879 h 970286"/>
                <a:gd name="connsiteX39" fmla="*/ 291355 w 508587"/>
                <a:gd name="connsiteY39" fmla="*/ 309981 h 970286"/>
                <a:gd name="connsiteX40" fmla="*/ 291355 w 508587"/>
                <a:gd name="connsiteY40" fmla="*/ 114146 h 970286"/>
                <a:gd name="connsiteX41" fmla="*/ 311815 w 508587"/>
                <a:gd name="connsiteY41" fmla="*/ 94915 h 970286"/>
                <a:gd name="connsiteX42" fmla="*/ 331095 w 508587"/>
                <a:gd name="connsiteY42" fmla="*/ 114146 h 970286"/>
                <a:gd name="connsiteX43" fmla="*/ 331095 w 508587"/>
                <a:gd name="connsiteY43" fmla="*/ 392396 h 970286"/>
                <a:gd name="connsiteX44" fmla="*/ 331193 w 508587"/>
                <a:gd name="connsiteY44" fmla="*/ 393083 h 970286"/>
                <a:gd name="connsiteX45" fmla="*/ 332177 w 508587"/>
                <a:gd name="connsiteY45" fmla="*/ 397694 h 970286"/>
                <a:gd name="connsiteX46" fmla="*/ 333160 w 508587"/>
                <a:gd name="connsiteY46" fmla="*/ 401227 h 970286"/>
                <a:gd name="connsiteX47" fmla="*/ 337980 w 508587"/>
                <a:gd name="connsiteY47" fmla="*/ 407898 h 970286"/>
                <a:gd name="connsiteX48" fmla="*/ 341226 w 508587"/>
                <a:gd name="connsiteY48" fmla="*/ 410057 h 970286"/>
                <a:gd name="connsiteX49" fmla="*/ 345062 w 508587"/>
                <a:gd name="connsiteY49" fmla="*/ 412313 h 970286"/>
                <a:gd name="connsiteX50" fmla="*/ 345751 w 508587"/>
                <a:gd name="connsiteY50" fmla="*/ 412706 h 970286"/>
                <a:gd name="connsiteX51" fmla="*/ 349194 w 508587"/>
                <a:gd name="connsiteY51" fmla="*/ 413098 h 970286"/>
                <a:gd name="connsiteX52" fmla="*/ 352538 w 508587"/>
                <a:gd name="connsiteY52" fmla="*/ 413785 h 970286"/>
                <a:gd name="connsiteX53" fmla="*/ 353325 w 508587"/>
                <a:gd name="connsiteY53" fmla="*/ 413589 h 970286"/>
                <a:gd name="connsiteX54" fmla="*/ 357751 w 508587"/>
                <a:gd name="connsiteY54" fmla="*/ 412706 h 970286"/>
                <a:gd name="connsiteX55" fmla="*/ 361489 w 508587"/>
                <a:gd name="connsiteY55" fmla="*/ 411725 h 970286"/>
                <a:gd name="connsiteX56" fmla="*/ 364833 w 508587"/>
                <a:gd name="connsiteY56" fmla="*/ 409468 h 970286"/>
                <a:gd name="connsiteX57" fmla="*/ 368178 w 508587"/>
                <a:gd name="connsiteY57" fmla="*/ 406917 h 970286"/>
                <a:gd name="connsiteX58" fmla="*/ 370342 w 508587"/>
                <a:gd name="connsiteY58" fmla="*/ 403778 h 970286"/>
                <a:gd name="connsiteX59" fmla="*/ 372604 w 508587"/>
                <a:gd name="connsiteY59" fmla="*/ 399853 h 970286"/>
                <a:gd name="connsiteX60" fmla="*/ 372998 w 508587"/>
                <a:gd name="connsiteY60" fmla="*/ 399166 h 970286"/>
                <a:gd name="connsiteX61" fmla="*/ 441852 w 508587"/>
                <a:gd name="connsiteY61" fmla="*/ 307234 h 970286"/>
                <a:gd name="connsiteX62" fmla="*/ 456509 w 508587"/>
                <a:gd name="connsiteY62" fmla="*/ 304585 h 970286"/>
                <a:gd name="connsiteX63" fmla="*/ 463099 w 508587"/>
                <a:gd name="connsiteY63" fmla="*/ 305173 h 970286"/>
                <a:gd name="connsiteX64" fmla="*/ 445492 w 508587"/>
                <a:gd name="connsiteY64" fmla="*/ 349226 h 970286"/>
                <a:gd name="connsiteX65" fmla="*/ 388834 w 508587"/>
                <a:gd name="connsiteY65" fmla="*/ 461566 h 970286"/>
                <a:gd name="connsiteX66" fmla="*/ 321061 w 508587"/>
                <a:gd name="connsiteY66" fmla="*/ 576752 h 970286"/>
                <a:gd name="connsiteX67" fmla="*/ 297061 w 508587"/>
                <a:gd name="connsiteY67" fmla="*/ 594118 h 970286"/>
                <a:gd name="connsiteX68" fmla="*/ 281519 w 508587"/>
                <a:gd name="connsiteY68" fmla="*/ 622179 h 970286"/>
                <a:gd name="connsiteX69" fmla="*/ 289683 w 508587"/>
                <a:gd name="connsiteY69" fmla="*/ 949094 h 970286"/>
                <a:gd name="connsiteX70" fmla="*/ 311225 w 508587"/>
                <a:gd name="connsiteY70" fmla="*/ 969992 h 970286"/>
                <a:gd name="connsiteX71" fmla="*/ 311717 w 508587"/>
                <a:gd name="connsiteY71" fmla="*/ 969992 h 970286"/>
                <a:gd name="connsiteX72" fmla="*/ 332668 w 508587"/>
                <a:gd name="connsiteY72" fmla="*/ 948014 h 970286"/>
                <a:gd name="connsiteX73" fmla="*/ 324701 w 508587"/>
                <a:gd name="connsiteY73" fmla="*/ 627575 h 970286"/>
                <a:gd name="connsiteX74" fmla="*/ 349784 w 508587"/>
                <a:gd name="connsiteY74" fmla="*/ 608737 h 970286"/>
                <a:gd name="connsiteX75" fmla="*/ 429557 w 508587"/>
                <a:gd name="connsiteY75" fmla="*/ 475401 h 970286"/>
                <a:gd name="connsiteX76" fmla="*/ 479132 w 508587"/>
                <a:gd name="connsiteY76" fmla="*/ 376109 h 970286"/>
                <a:gd name="connsiteX77" fmla="*/ 495756 w 508587"/>
                <a:gd name="connsiteY77" fmla="*/ 277309 h 970286"/>
                <a:gd name="connsiteX78" fmla="*/ 440475 w 508587"/>
                <a:gd name="connsiteY78" fmla="*/ 263279 h 97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08587" h="970286">
                  <a:moveTo>
                    <a:pt x="440475" y="263377"/>
                  </a:moveTo>
                  <a:cubicBezTo>
                    <a:pt x="414015" y="269362"/>
                    <a:pt x="390506" y="284471"/>
                    <a:pt x="374080" y="306056"/>
                  </a:cubicBezTo>
                  <a:lnTo>
                    <a:pt x="374080" y="114146"/>
                  </a:lnTo>
                  <a:cubicBezTo>
                    <a:pt x="374080" y="79512"/>
                    <a:pt x="345948" y="51451"/>
                    <a:pt x="311225" y="51451"/>
                  </a:cubicBezTo>
                  <a:cubicBezTo>
                    <a:pt x="304241" y="51451"/>
                    <a:pt x="297257" y="52825"/>
                    <a:pt x="290667" y="55179"/>
                  </a:cubicBezTo>
                  <a:cubicBezTo>
                    <a:pt x="286634" y="20938"/>
                    <a:pt x="255649" y="-3591"/>
                    <a:pt x="221222" y="432"/>
                  </a:cubicBezTo>
                  <a:cubicBezTo>
                    <a:pt x="196041" y="3375"/>
                    <a:pt x="175089" y="21134"/>
                    <a:pt x="168204" y="45564"/>
                  </a:cubicBezTo>
                  <a:cubicBezTo>
                    <a:pt x="161023" y="42719"/>
                    <a:pt x="153449" y="41247"/>
                    <a:pt x="145678" y="41247"/>
                  </a:cubicBezTo>
                  <a:cubicBezTo>
                    <a:pt x="110956" y="41247"/>
                    <a:pt x="82824" y="69308"/>
                    <a:pt x="82824" y="103942"/>
                  </a:cubicBezTo>
                  <a:lnTo>
                    <a:pt x="82824" y="116500"/>
                  </a:lnTo>
                  <a:cubicBezTo>
                    <a:pt x="74463" y="113753"/>
                    <a:pt x="65610" y="112772"/>
                    <a:pt x="56856" y="113655"/>
                  </a:cubicBezTo>
                  <a:cubicBezTo>
                    <a:pt x="24297" y="117384"/>
                    <a:pt x="-196" y="145052"/>
                    <a:pt x="1" y="177822"/>
                  </a:cubicBezTo>
                  <a:lnTo>
                    <a:pt x="1" y="383566"/>
                  </a:lnTo>
                  <a:cubicBezTo>
                    <a:pt x="1" y="511114"/>
                    <a:pt x="43970" y="578616"/>
                    <a:pt x="82529" y="613152"/>
                  </a:cubicBezTo>
                  <a:lnTo>
                    <a:pt x="74463" y="948309"/>
                  </a:lnTo>
                  <a:cubicBezTo>
                    <a:pt x="74168" y="960181"/>
                    <a:pt x="83512" y="969992"/>
                    <a:pt x="95414" y="970286"/>
                  </a:cubicBezTo>
                  <a:lnTo>
                    <a:pt x="96004" y="970286"/>
                  </a:lnTo>
                  <a:cubicBezTo>
                    <a:pt x="107710" y="970286"/>
                    <a:pt x="117251" y="961064"/>
                    <a:pt x="117546" y="949388"/>
                  </a:cubicBezTo>
                  <a:lnTo>
                    <a:pt x="125710" y="608835"/>
                  </a:lnTo>
                  <a:cubicBezTo>
                    <a:pt x="125907" y="599318"/>
                    <a:pt x="121776" y="590095"/>
                    <a:pt x="114497" y="584012"/>
                  </a:cubicBezTo>
                  <a:cubicBezTo>
                    <a:pt x="67774" y="544375"/>
                    <a:pt x="43085" y="475106"/>
                    <a:pt x="43085" y="383468"/>
                  </a:cubicBezTo>
                  <a:lnTo>
                    <a:pt x="43085" y="177723"/>
                  </a:lnTo>
                  <a:cubicBezTo>
                    <a:pt x="42691" y="167127"/>
                    <a:pt x="50364" y="157904"/>
                    <a:pt x="60889" y="156335"/>
                  </a:cubicBezTo>
                  <a:cubicBezTo>
                    <a:pt x="66495" y="155746"/>
                    <a:pt x="72004" y="157610"/>
                    <a:pt x="76233" y="161338"/>
                  </a:cubicBezTo>
                  <a:cubicBezTo>
                    <a:pt x="80365" y="165067"/>
                    <a:pt x="82725" y="170365"/>
                    <a:pt x="82725" y="175957"/>
                  </a:cubicBezTo>
                  <a:lnTo>
                    <a:pt x="82725" y="330879"/>
                  </a:lnTo>
                  <a:cubicBezTo>
                    <a:pt x="83020" y="342751"/>
                    <a:pt x="92955" y="352072"/>
                    <a:pt x="104857" y="351777"/>
                  </a:cubicBezTo>
                  <a:cubicBezTo>
                    <a:pt x="116267" y="351483"/>
                    <a:pt x="125514" y="342260"/>
                    <a:pt x="125809" y="330879"/>
                  </a:cubicBezTo>
                  <a:lnTo>
                    <a:pt x="125809" y="103844"/>
                  </a:lnTo>
                  <a:cubicBezTo>
                    <a:pt x="125809" y="92953"/>
                    <a:pt x="134662" y="84025"/>
                    <a:pt x="145580" y="84025"/>
                  </a:cubicBezTo>
                  <a:cubicBezTo>
                    <a:pt x="156498" y="84025"/>
                    <a:pt x="165450" y="92855"/>
                    <a:pt x="165450" y="103844"/>
                  </a:cubicBezTo>
                  <a:lnTo>
                    <a:pt x="165450" y="309981"/>
                  </a:lnTo>
                  <a:cubicBezTo>
                    <a:pt x="165745" y="321853"/>
                    <a:pt x="175679" y="331173"/>
                    <a:pt x="187581" y="330879"/>
                  </a:cubicBezTo>
                  <a:cubicBezTo>
                    <a:pt x="198992" y="330585"/>
                    <a:pt x="208140" y="321362"/>
                    <a:pt x="208533" y="309981"/>
                  </a:cubicBezTo>
                  <a:lnTo>
                    <a:pt x="208533" y="62636"/>
                  </a:lnTo>
                  <a:cubicBezTo>
                    <a:pt x="208828" y="51745"/>
                    <a:pt x="217976" y="43111"/>
                    <a:pt x="228993" y="43406"/>
                  </a:cubicBezTo>
                  <a:cubicBezTo>
                    <a:pt x="239518" y="43700"/>
                    <a:pt x="247977" y="52138"/>
                    <a:pt x="248272" y="62636"/>
                  </a:cubicBezTo>
                  <a:lnTo>
                    <a:pt x="248272" y="309981"/>
                  </a:lnTo>
                  <a:cubicBezTo>
                    <a:pt x="248567" y="321853"/>
                    <a:pt x="258502" y="331173"/>
                    <a:pt x="270404" y="330879"/>
                  </a:cubicBezTo>
                  <a:cubicBezTo>
                    <a:pt x="281814" y="330585"/>
                    <a:pt x="291060" y="321362"/>
                    <a:pt x="291355" y="309981"/>
                  </a:cubicBezTo>
                  <a:lnTo>
                    <a:pt x="291355" y="114146"/>
                  </a:lnTo>
                  <a:cubicBezTo>
                    <a:pt x="291651" y="103255"/>
                    <a:pt x="300798" y="94621"/>
                    <a:pt x="311815" y="94915"/>
                  </a:cubicBezTo>
                  <a:cubicBezTo>
                    <a:pt x="322340" y="95210"/>
                    <a:pt x="330799" y="103648"/>
                    <a:pt x="331095" y="114146"/>
                  </a:cubicBezTo>
                  <a:lnTo>
                    <a:pt x="331095" y="392396"/>
                  </a:lnTo>
                  <a:cubicBezTo>
                    <a:pt x="331095" y="392396"/>
                    <a:pt x="331193" y="392887"/>
                    <a:pt x="331193" y="393083"/>
                  </a:cubicBezTo>
                  <a:cubicBezTo>
                    <a:pt x="331291" y="394653"/>
                    <a:pt x="331685" y="396223"/>
                    <a:pt x="332177" y="397694"/>
                  </a:cubicBezTo>
                  <a:cubicBezTo>
                    <a:pt x="332373" y="398872"/>
                    <a:pt x="332668" y="400049"/>
                    <a:pt x="333160" y="401227"/>
                  </a:cubicBezTo>
                  <a:cubicBezTo>
                    <a:pt x="334636" y="403581"/>
                    <a:pt x="336209" y="405740"/>
                    <a:pt x="337980" y="407898"/>
                  </a:cubicBezTo>
                  <a:cubicBezTo>
                    <a:pt x="338964" y="408683"/>
                    <a:pt x="340046" y="409468"/>
                    <a:pt x="341226" y="410057"/>
                  </a:cubicBezTo>
                  <a:cubicBezTo>
                    <a:pt x="342406" y="410940"/>
                    <a:pt x="343685" y="411725"/>
                    <a:pt x="345062" y="412313"/>
                  </a:cubicBezTo>
                  <a:cubicBezTo>
                    <a:pt x="345357" y="412411"/>
                    <a:pt x="345456" y="412608"/>
                    <a:pt x="345751" y="412706"/>
                  </a:cubicBezTo>
                  <a:cubicBezTo>
                    <a:pt x="346931" y="412902"/>
                    <a:pt x="348112" y="413098"/>
                    <a:pt x="349194" y="413098"/>
                  </a:cubicBezTo>
                  <a:cubicBezTo>
                    <a:pt x="350276" y="413393"/>
                    <a:pt x="351456" y="413687"/>
                    <a:pt x="352538" y="413785"/>
                  </a:cubicBezTo>
                  <a:cubicBezTo>
                    <a:pt x="352833" y="413785"/>
                    <a:pt x="353030" y="413687"/>
                    <a:pt x="353325" y="413589"/>
                  </a:cubicBezTo>
                  <a:cubicBezTo>
                    <a:pt x="354800" y="413491"/>
                    <a:pt x="356374" y="413196"/>
                    <a:pt x="357751" y="412706"/>
                  </a:cubicBezTo>
                  <a:cubicBezTo>
                    <a:pt x="359030" y="412510"/>
                    <a:pt x="360309" y="412117"/>
                    <a:pt x="361489" y="411725"/>
                  </a:cubicBezTo>
                  <a:cubicBezTo>
                    <a:pt x="362669" y="411038"/>
                    <a:pt x="363850" y="410351"/>
                    <a:pt x="364833" y="409468"/>
                  </a:cubicBezTo>
                  <a:cubicBezTo>
                    <a:pt x="366014" y="408781"/>
                    <a:pt x="367096" y="407898"/>
                    <a:pt x="368178" y="406917"/>
                  </a:cubicBezTo>
                  <a:cubicBezTo>
                    <a:pt x="368965" y="405936"/>
                    <a:pt x="369653" y="404857"/>
                    <a:pt x="370342" y="403778"/>
                  </a:cubicBezTo>
                  <a:cubicBezTo>
                    <a:pt x="371227" y="402600"/>
                    <a:pt x="372014" y="401227"/>
                    <a:pt x="372604" y="399853"/>
                  </a:cubicBezTo>
                  <a:cubicBezTo>
                    <a:pt x="372604" y="399559"/>
                    <a:pt x="372899" y="399461"/>
                    <a:pt x="372998" y="399166"/>
                  </a:cubicBezTo>
                  <a:cubicBezTo>
                    <a:pt x="395720" y="332253"/>
                    <a:pt x="425917" y="312826"/>
                    <a:pt x="441852" y="307234"/>
                  </a:cubicBezTo>
                  <a:cubicBezTo>
                    <a:pt x="446574" y="305566"/>
                    <a:pt x="451492" y="304683"/>
                    <a:pt x="456509" y="304585"/>
                  </a:cubicBezTo>
                  <a:cubicBezTo>
                    <a:pt x="458771" y="304585"/>
                    <a:pt x="460935" y="304781"/>
                    <a:pt x="463099" y="305173"/>
                  </a:cubicBezTo>
                  <a:cubicBezTo>
                    <a:pt x="471067" y="314396"/>
                    <a:pt x="455427" y="336766"/>
                    <a:pt x="445492" y="349226"/>
                  </a:cubicBezTo>
                  <a:cubicBezTo>
                    <a:pt x="419721" y="382781"/>
                    <a:pt x="400441" y="420947"/>
                    <a:pt x="388834" y="461566"/>
                  </a:cubicBezTo>
                  <a:cubicBezTo>
                    <a:pt x="374571" y="503167"/>
                    <a:pt x="362276" y="539175"/>
                    <a:pt x="321061" y="576752"/>
                  </a:cubicBezTo>
                  <a:cubicBezTo>
                    <a:pt x="313586" y="583228"/>
                    <a:pt x="305618" y="589114"/>
                    <a:pt x="297061" y="594118"/>
                  </a:cubicBezTo>
                  <a:cubicBezTo>
                    <a:pt x="287224" y="600005"/>
                    <a:pt x="281322" y="610699"/>
                    <a:pt x="281519" y="622179"/>
                  </a:cubicBezTo>
                  <a:lnTo>
                    <a:pt x="289683" y="949094"/>
                  </a:lnTo>
                  <a:cubicBezTo>
                    <a:pt x="289978" y="960769"/>
                    <a:pt x="299520" y="969992"/>
                    <a:pt x="311225" y="969992"/>
                  </a:cubicBezTo>
                  <a:lnTo>
                    <a:pt x="311717" y="969992"/>
                  </a:lnTo>
                  <a:cubicBezTo>
                    <a:pt x="323619" y="969698"/>
                    <a:pt x="332963" y="959886"/>
                    <a:pt x="332668" y="948014"/>
                  </a:cubicBezTo>
                  <a:lnTo>
                    <a:pt x="324701" y="627575"/>
                  </a:lnTo>
                  <a:cubicBezTo>
                    <a:pt x="333554" y="621884"/>
                    <a:pt x="341915" y="615605"/>
                    <a:pt x="349784" y="608737"/>
                  </a:cubicBezTo>
                  <a:cubicBezTo>
                    <a:pt x="388342" y="572631"/>
                    <a:pt x="416081" y="526420"/>
                    <a:pt x="429557" y="475401"/>
                  </a:cubicBezTo>
                  <a:cubicBezTo>
                    <a:pt x="439688" y="439491"/>
                    <a:pt x="456509" y="405838"/>
                    <a:pt x="479132" y="376109"/>
                  </a:cubicBezTo>
                  <a:cubicBezTo>
                    <a:pt x="511691" y="335490"/>
                    <a:pt x="517298" y="302132"/>
                    <a:pt x="495756" y="277309"/>
                  </a:cubicBezTo>
                  <a:cubicBezTo>
                    <a:pt x="481001" y="263377"/>
                    <a:pt x="460148" y="258079"/>
                    <a:pt x="440475" y="263279"/>
                  </a:cubicBezTo>
                </a:path>
              </a:pathLst>
            </a:custGeom>
            <a:solidFill>
              <a:schemeClr val="bg1"/>
            </a:solidFill>
            <a:ln w="980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 name="Freeform 4">
              <a:extLst>
                <a:ext uri="{FF2B5EF4-FFF2-40B4-BE49-F238E27FC236}">
                  <a16:creationId xmlns:a16="http://schemas.microsoft.com/office/drawing/2014/main" id="{DF481F22-C14E-B3CA-496E-ED270F316951}"/>
                </a:ext>
              </a:extLst>
            </p:cNvPr>
            <p:cNvSpPr/>
            <p:nvPr/>
          </p:nvSpPr>
          <p:spPr>
            <a:xfrm>
              <a:off x="1814978" y="8490391"/>
              <a:ext cx="508783" cy="970332"/>
            </a:xfrm>
            <a:custGeom>
              <a:avLst/>
              <a:gdLst>
                <a:gd name="connsiteX0" fmla="*/ 508587 w 508783"/>
                <a:gd name="connsiteY0" fmla="*/ 177868 h 970332"/>
                <a:gd name="connsiteX1" fmla="*/ 451732 w 508783"/>
                <a:gd name="connsiteY1" fmla="*/ 113702 h 970332"/>
                <a:gd name="connsiteX2" fmla="*/ 425764 w 508783"/>
                <a:gd name="connsiteY2" fmla="*/ 116547 h 970332"/>
                <a:gd name="connsiteX3" fmla="*/ 425764 w 508783"/>
                <a:gd name="connsiteY3" fmla="*/ 103890 h 970332"/>
                <a:gd name="connsiteX4" fmla="*/ 362910 w 508783"/>
                <a:gd name="connsiteY4" fmla="*/ 41196 h 970332"/>
                <a:gd name="connsiteX5" fmla="*/ 340384 w 508783"/>
                <a:gd name="connsiteY5" fmla="*/ 45513 h 970332"/>
                <a:gd name="connsiteX6" fmla="*/ 263168 w 508783"/>
                <a:gd name="connsiteY6" fmla="*/ 2343 h 970332"/>
                <a:gd name="connsiteX7" fmla="*/ 217921 w 508783"/>
                <a:gd name="connsiteY7" fmla="*/ 55226 h 970332"/>
                <a:gd name="connsiteX8" fmla="*/ 197363 w 508783"/>
                <a:gd name="connsiteY8" fmla="*/ 51498 h 970332"/>
                <a:gd name="connsiteX9" fmla="*/ 134508 w 508783"/>
                <a:gd name="connsiteY9" fmla="*/ 114192 h 970332"/>
                <a:gd name="connsiteX10" fmla="*/ 134508 w 508783"/>
                <a:gd name="connsiteY10" fmla="*/ 306103 h 970332"/>
                <a:gd name="connsiteX11" fmla="*/ 68113 w 508783"/>
                <a:gd name="connsiteY11" fmla="*/ 263423 h 970332"/>
                <a:gd name="connsiteX12" fmla="*/ 12832 w 508783"/>
                <a:gd name="connsiteY12" fmla="*/ 277355 h 970332"/>
                <a:gd name="connsiteX13" fmla="*/ 29456 w 508783"/>
                <a:gd name="connsiteY13" fmla="*/ 376254 h 970332"/>
                <a:gd name="connsiteX14" fmla="*/ 79031 w 508783"/>
                <a:gd name="connsiteY14" fmla="*/ 475545 h 970332"/>
                <a:gd name="connsiteX15" fmla="*/ 159198 w 508783"/>
                <a:gd name="connsiteY15" fmla="*/ 609176 h 970332"/>
                <a:gd name="connsiteX16" fmla="*/ 183887 w 508783"/>
                <a:gd name="connsiteY16" fmla="*/ 627720 h 970332"/>
                <a:gd name="connsiteX17" fmla="*/ 175920 w 508783"/>
                <a:gd name="connsiteY17" fmla="*/ 948257 h 970332"/>
                <a:gd name="connsiteX18" fmla="*/ 196871 w 508783"/>
                <a:gd name="connsiteY18" fmla="*/ 970235 h 970332"/>
                <a:gd name="connsiteX19" fmla="*/ 197363 w 508783"/>
                <a:gd name="connsiteY19" fmla="*/ 970235 h 970332"/>
                <a:gd name="connsiteX20" fmla="*/ 218905 w 508783"/>
                <a:gd name="connsiteY20" fmla="*/ 949336 h 970332"/>
                <a:gd name="connsiteX21" fmla="*/ 227069 w 508783"/>
                <a:gd name="connsiteY21" fmla="*/ 622323 h 970332"/>
                <a:gd name="connsiteX22" fmla="*/ 211527 w 508783"/>
                <a:gd name="connsiteY22" fmla="*/ 594459 h 970332"/>
                <a:gd name="connsiteX23" fmla="*/ 187920 w 508783"/>
                <a:gd name="connsiteY23" fmla="*/ 577289 h 970332"/>
                <a:gd name="connsiteX24" fmla="*/ 119754 w 508783"/>
                <a:gd name="connsiteY24" fmla="*/ 461809 h 970332"/>
                <a:gd name="connsiteX25" fmla="*/ 63194 w 508783"/>
                <a:gd name="connsiteY25" fmla="*/ 349469 h 970332"/>
                <a:gd name="connsiteX26" fmla="*/ 44505 w 508783"/>
                <a:gd name="connsiteY26" fmla="*/ 306397 h 970332"/>
                <a:gd name="connsiteX27" fmla="*/ 66834 w 508783"/>
                <a:gd name="connsiteY27" fmla="*/ 307378 h 970332"/>
                <a:gd name="connsiteX28" fmla="*/ 135689 w 508783"/>
                <a:gd name="connsiteY28" fmla="*/ 399311 h 970332"/>
                <a:gd name="connsiteX29" fmla="*/ 136082 w 508783"/>
                <a:gd name="connsiteY29" fmla="*/ 399998 h 970332"/>
                <a:gd name="connsiteX30" fmla="*/ 147197 w 508783"/>
                <a:gd name="connsiteY30" fmla="*/ 411771 h 970332"/>
                <a:gd name="connsiteX31" fmla="*/ 150935 w 508783"/>
                <a:gd name="connsiteY31" fmla="*/ 412752 h 970332"/>
                <a:gd name="connsiteX32" fmla="*/ 155361 w 508783"/>
                <a:gd name="connsiteY32" fmla="*/ 413635 h 970332"/>
                <a:gd name="connsiteX33" fmla="*/ 156148 w 508783"/>
                <a:gd name="connsiteY33" fmla="*/ 413832 h 970332"/>
                <a:gd name="connsiteX34" fmla="*/ 159493 w 508783"/>
                <a:gd name="connsiteY34" fmla="*/ 413145 h 970332"/>
                <a:gd name="connsiteX35" fmla="*/ 163034 w 508783"/>
                <a:gd name="connsiteY35" fmla="*/ 412752 h 970332"/>
                <a:gd name="connsiteX36" fmla="*/ 163722 w 508783"/>
                <a:gd name="connsiteY36" fmla="*/ 412360 h 970332"/>
                <a:gd name="connsiteX37" fmla="*/ 170805 w 508783"/>
                <a:gd name="connsiteY37" fmla="*/ 407945 h 970332"/>
                <a:gd name="connsiteX38" fmla="*/ 173165 w 508783"/>
                <a:gd name="connsiteY38" fmla="*/ 404805 h 970332"/>
                <a:gd name="connsiteX39" fmla="*/ 175526 w 508783"/>
                <a:gd name="connsiteY39" fmla="*/ 401273 h 970332"/>
                <a:gd name="connsiteX40" fmla="*/ 176510 w 508783"/>
                <a:gd name="connsiteY40" fmla="*/ 397741 h 970332"/>
                <a:gd name="connsiteX41" fmla="*/ 177493 w 508783"/>
                <a:gd name="connsiteY41" fmla="*/ 393130 h 970332"/>
                <a:gd name="connsiteX42" fmla="*/ 177592 w 508783"/>
                <a:gd name="connsiteY42" fmla="*/ 392443 h 970332"/>
                <a:gd name="connsiteX43" fmla="*/ 177592 w 508783"/>
                <a:gd name="connsiteY43" fmla="*/ 114192 h 970332"/>
                <a:gd name="connsiteX44" fmla="*/ 198052 w 508783"/>
                <a:gd name="connsiteY44" fmla="*/ 94962 h 970332"/>
                <a:gd name="connsiteX45" fmla="*/ 217331 w 508783"/>
                <a:gd name="connsiteY45" fmla="*/ 114192 h 970332"/>
                <a:gd name="connsiteX46" fmla="*/ 217331 w 508783"/>
                <a:gd name="connsiteY46" fmla="*/ 310027 h 970332"/>
                <a:gd name="connsiteX47" fmla="*/ 239463 w 508783"/>
                <a:gd name="connsiteY47" fmla="*/ 330925 h 970332"/>
                <a:gd name="connsiteX48" fmla="*/ 260414 w 508783"/>
                <a:gd name="connsiteY48" fmla="*/ 310027 h 970332"/>
                <a:gd name="connsiteX49" fmla="*/ 260414 w 508783"/>
                <a:gd name="connsiteY49" fmla="*/ 62682 h 970332"/>
                <a:gd name="connsiteX50" fmla="*/ 280874 w 508783"/>
                <a:gd name="connsiteY50" fmla="*/ 43452 h 970332"/>
                <a:gd name="connsiteX51" fmla="*/ 300153 w 508783"/>
                <a:gd name="connsiteY51" fmla="*/ 62682 h 970332"/>
                <a:gd name="connsiteX52" fmla="*/ 300153 w 508783"/>
                <a:gd name="connsiteY52" fmla="*/ 310027 h 970332"/>
                <a:gd name="connsiteX53" fmla="*/ 322285 w 508783"/>
                <a:gd name="connsiteY53" fmla="*/ 330925 h 970332"/>
                <a:gd name="connsiteX54" fmla="*/ 343237 w 508783"/>
                <a:gd name="connsiteY54" fmla="*/ 310027 h 970332"/>
                <a:gd name="connsiteX55" fmla="*/ 343237 w 508783"/>
                <a:gd name="connsiteY55" fmla="*/ 103890 h 970332"/>
                <a:gd name="connsiteX56" fmla="*/ 363106 w 508783"/>
                <a:gd name="connsiteY56" fmla="*/ 84169 h 970332"/>
                <a:gd name="connsiteX57" fmla="*/ 382878 w 508783"/>
                <a:gd name="connsiteY57" fmla="*/ 103890 h 970332"/>
                <a:gd name="connsiteX58" fmla="*/ 382878 w 508783"/>
                <a:gd name="connsiteY58" fmla="*/ 330925 h 970332"/>
                <a:gd name="connsiteX59" fmla="*/ 405009 w 508783"/>
                <a:gd name="connsiteY59" fmla="*/ 351824 h 970332"/>
                <a:gd name="connsiteX60" fmla="*/ 425961 w 508783"/>
                <a:gd name="connsiteY60" fmla="*/ 330925 h 970332"/>
                <a:gd name="connsiteX61" fmla="*/ 425961 w 508783"/>
                <a:gd name="connsiteY61" fmla="*/ 176004 h 970332"/>
                <a:gd name="connsiteX62" fmla="*/ 432453 w 508783"/>
                <a:gd name="connsiteY62" fmla="*/ 161385 h 970332"/>
                <a:gd name="connsiteX63" fmla="*/ 447798 w 508783"/>
                <a:gd name="connsiteY63" fmla="*/ 156381 h 970332"/>
                <a:gd name="connsiteX64" fmla="*/ 465602 w 508783"/>
                <a:gd name="connsiteY64" fmla="*/ 177770 h 970332"/>
                <a:gd name="connsiteX65" fmla="*/ 465602 w 508783"/>
                <a:gd name="connsiteY65" fmla="*/ 383514 h 970332"/>
                <a:gd name="connsiteX66" fmla="*/ 394189 w 508783"/>
                <a:gd name="connsiteY66" fmla="*/ 584059 h 970332"/>
                <a:gd name="connsiteX67" fmla="*/ 382976 w 508783"/>
                <a:gd name="connsiteY67" fmla="*/ 608882 h 970332"/>
                <a:gd name="connsiteX68" fmla="*/ 391140 w 508783"/>
                <a:gd name="connsiteY68" fmla="*/ 949434 h 970332"/>
                <a:gd name="connsiteX69" fmla="*/ 412682 w 508783"/>
                <a:gd name="connsiteY69" fmla="*/ 970333 h 970332"/>
                <a:gd name="connsiteX70" fmla="*/ 413174 w 508783"/>
                <a:gd name="connsiteY70" fmla="*/ 970333 h 970332"/>
                <a:gd name="connsiteX71" fmla="*/ 434125 w 508783"/>
                <a:gd name="connsiteY71" fmla="*/ 948355 h 970332"/>
                <a:gd name="connsiteX72" fmla="*/ 426256 w 508783"/>
                <a:gd name="connsiteY72" fmla="*/ 613199 h 970332"/>
                <a:gd name="connsiteX73" fmla="*/ 508784 w 508783"/>
                <a:gd name="connsiteY73" fmla="*/ 383514 h 970332"/>
                <a:gd name="connsiteX74" fmla="*/ 508784 w 508783"/>
                <a:gd name="connsiteY74" fmla="*/ 177868 h 9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8783" h="970332">
                  <a:moveTo>
                    <a:pt x="508587" y="177868"/>
                  </a:moveTo>
                  <a:cubicBezTo>
                    <a:pt x="508784" y="145196"/>
                    <a:pt x="484389" y="117528"/>
                    <a:pt x="451732" y="113702"/>
                  </a:cubicBezTo>
                  <a:cubicBezTo>
                    <a:pt x="442978" y="112819"/>
                    <a:pt x="434125" y="113702"/>
                    <a:pt x="425764" y="116547"/>
                  </a:cubicBezTo>
                  <a:lnTo>
                    <a:pt x="425764" y="103890"/>
                  </a:lnTo>
                  <a:cubicBezTo>
                    <a:pt x="425764" y="69256"/>
                    <a:pt x="397632" y="41196"/>
                    <a:pt x="362910" y="41196"/>
                  </a:cubicBezTo>
                  <a:cubicBezTo>
                    <a:pt x="355237" y="41196"/>
                    <a:pt x="347565" y="42667"/>
                    <a:pt x="340384" y="45513"/>
                  </a:cubicBezTo>
                  <a:cubicBezTo>
                    <a:pt x="331040" y="12350"/>
                    <a:pt x="296416" y="-6978"/>
                    <a:pt x="263168" y="2343"/>
                  </a:cubicBezTo>
                  <a:cubicBezTo>
                    <a:pt x="238774" y="9210"/>
                    <a:pt x="220872" y="30109"/>
                    <a:pt x="217921" y="55226"/>
                  </a:cubicBezTo>
                  <a:cubicBezTo>
                    <a:pt x="211331" y="52773"/>
                    <a:pt x="204347" y="51596"/>
                    <a:pt x="197363" y="51498"/>
                  </a:cubicBezTo>
                  <a:cubicBezTo>
                    <a:pt x="162640" y="51498"/>
                    <a:pt x="134508" y="79558"/>
                    <a:pt x="134508" y="114192"/>
                  </a:cubicBezTo>
                  <a:lnTo>
                    <a:pt x="134508" y="306103"/>
                  </a:lnTo>
                  <a:cubicBezTo>
                    <a:pt x="118081" y="284518"/>
                    <a:pt x="94572" y="269408"/>
                    <a:pt x="68113" y="263423"/>
                  </a:cubicBezTo>
                  <a:cubicBezTo>
                    <a:pt x="48538" y="258223"/>
                    <a:pt x="27587" y="263423"/>
                    <a:pt x="12832" y="277355"/>
                  </a:cubicBezTo>
                  <a:cubicBezTo>
                    <a:pt x="-8710" y="302276"/>
                    <a:pt x="-3103" y="335635"/>
                    <a:pt x="29456" y="376254"/>
                  </a:cubicBezTo>
                  <a:cubicBezTo>
                    <a:pt x="52079" y="405982"/>
                    <a:pt x="68899" y="439635"/>
                    <a:pt x="79031" y="475545"/>
                  </a:cubicBezTo>
                  <a:cubicBezTo>
                    <a:pt x="92605" y="526760"/>
                    <a:pt x="120442" y="573070"/>
                    <a:pt x="159198" y="609176"/>
                  </a:cubicBezTo>
                  <a:cubicBezTo>
                    <a:pt x="166968" y="615946"/>
                    <a:pt x="175231" y="622127"/>
                    <a:pt x="183887" y="627720"/>
                  </a:cubicBezTo>
                  <a:lnTo>
                    <a:pt x="175920" y="948257"/>
                  </a:lnTo>
                  <a:cubicBezTo>
                    <a:pt x="175625" y="960129"/>
                    <a:pt x="184969" y="969940"/>
                    <a:pt x="196871" y="970235"/>
                  </a:cubicBezTo>
                  <a:lnTo>
                    <a:pt x="197363" y="970235"/>
                  </a:lnTo>
                  <a:cubicBezTo>
                    <a:pt x="209068" y="970235"/>
                    <a:pt x="218610" y="961012"/>
                    <a:pt x="218905" y="949336"/>
                  </a:cubicBezTo>
                  <a:lnTo>
                    <a:pt x="227069" y="622323"/>
                  </a:lnTo>
                  <a:cubicBezTo>
                    <a:pt x="227266" y="610942"/>
                    <a:pt x="221364" y="600248"/>
                    <a:pt x="211527" y="594459"/>
                  </a:cubicBezTo>
                  <a:cubicBezTo>
                    <a:pt x="203166" y="589455"/>
                    <a:pt x="195199" y="583666"/>
                    <a:pt x="187920" y="577289"/>
                  </a:cubicBezTo>
                  <a:cubicBezTo>
                    <a:pt x="146312" y="539417"/>
                    <a:pt x="134017" y="503409"/>
                    <a:pt x="119754" y="461809"/>
                  </a:cubicBezTo>
                  <a:cubicBezTo>
                    <a:pt x="108147" y="421190"/>
                    <a:pt x="88966" y="383024"/>
                    <a:pt x="63194" y="349469"/>
                  </a:cubicBezTo>
                  <a:cubicBezTo>
                    <a:pt x="53161" y="337008"/>
                    <a:pt x="37620" y="314639"/>
                    <a:pt x="44505" y="306397"/>
                  </a:cubicBezTo>
                  <a:cubicBezTo>
                    <a:pt x="51784" y="303944"/>
                    <a:pt x="59850" y="304238"/>
                    <a:pt x="66834" y="307378"/>
                  </a:cubicBezTo>
                  <a:cubicBezTo>
                    <a:pt x="82769" y="312971"/>
                    <a:pt x="112967" y="332397"/>
                    <a:pt x="135689" y="399311"/>
                  </a:cubicBezTo>
                  <a:cubicBezTo>
                    <a:pt x="135689" y="399605"/>
                    <a:pt x="135984" y="399703"/>
                    <a:pt x="136082" y="399998"/>
                  </a:cubicBezTo>
                  <a:cubicBezTo>
                    <a:pt x="138541" y="404903"/>
                    <a:pt x="142377" y="409122"/>
                    <a:pt x="147197" y="411771"/>
                  </a:cubicBezTo>
                  <a:cubicBezTo>
                    <a:pt x="148378" y="412164"/>
                    <a:pt x="149656" y="412556"/>
                    <a:pt x="150935" y="412752"/>
                  </a:cubicBezTo>
                  <a:cubicBezTo>
                    <a:pt x="152411" y="413243"/>
                    <a:pt x="153886" y="413537"/>
                    <a:pt x="155361" y="413635"/>
                  </a:cubicBezTo>
                  <a:cubicBezTo>
                    <a:pt x="155657" y="413635"/>
                    <a:pt x="155853" y="413832"/>
                    <a:pt x="156148" y="413832"/>
                  </a:cubicBezTo>
                  <a:cubicBezTo>
                    <a:pt x="157329" y="413733"/>
                    <a:pt x="158411" y="413439"/>
                    <a:pt x="159493" y="413145"/>
                  </a:cubicBezTo>
                  <a:cubicBezTo>
                    <a:pt x="160673" y="413145"/>
                    <a:pt x="161854" y="412949"/>
                    <a:pt x="163034" y="412752"/>
                  </a:cubicBezTo>
                  <a:cubicBezTo>
                    <a:pt x="163329" y="412654"/>
                    <a:pt x="163427" y="412458"/>
                    <a:pt x="163722" y="412360"/>
                  </a:cubicBezTo>
                  <a:cubicBezTo>
                    <a:pt x="166182" y="411084"/>
                    <a:pt x="168542" y="409613"/>
                    <a:pt x="170805" y="407945"/>
                  </a:cubicBezTo>
                  <a:cubicBezTo>
                    <a:pt x="171690" y="406964"/>
                    <a:pt x="172477" y="405982"/>
                    <a:pt x="173165" y="404805"/>
                  </a:cubicBezTo>
                  <a:cubicBezTo>
                    <a:pt x="174051" y="403726"/>
                    <a:pt x="174936" y="402548"/>
                    <a:pt x="175526" y="401273"/>
                  </a:cubicBezTo>
                  <a:cubicBezTo>
                    <a:pt x="175920" y="400096"/>
                    <a:pt x="176215" y="399016"/>
                    <a:pt x="176510" y="397741"/>
                  </a:cubicBezTo>
                  <a:cubicBezTo>
                    <a:pt x="177002" y="396269"/>
                    <a:pt x="177297" y="394699"/>
                    <a:pt x="177493" y="393130"/>
                  </a:cubicBezTo>
                  <a:cubicBezTo>
                    <a:pt x="177493" y="392835"/>
                    <a:pt x="177592" y="392639"/>
                    <a:pt x="177592" y="392443"/>
                  </a:cubicBezTo>
                  <a:lnTo>
                    <a:pt x="177592" y="114192"/>
                  </a:lnTo>
                  <a:cubicBezTo>
                    <a:pt x="177887" y="103302"/>
                    <a:pt x="187035" y="94668"/>
                    <a:pt x="198052" y="94962"/>
                  </a:cubicBezTo>
                  <a:cubicBezTo>
                    <a:pt x="208576" y="95256"/>
                    <a:pt x="217036" y="103694"/>
                    <a:pt x="217331" y="114192"/>
                  </a:cubicBezTo>
                  <a:lnTo>
                    <a:pt x="217331" y="310027"/>
                  </a:lnTo>
                  <a:cubicBezTo>
                    <a:pt x="217724" y="321899"/>
                    <a:pt x="227561" y="331220"/>
                    <a:pt x="239463" y="330925"/>
                  </a:cubicBezTo>
                  <a:cubicBezTo>
                    <a:pt x="250873" y="330631"/>
                    <a:pt x="260119" y="321408"/>
                    <a:pt x="260414" y="310027"/>
                  </a:cubicBezTo>
                  <a:lnTo>
                    <a:pt x="260414" y="62682"/>
                  </a:lnTo>
                  <a:cubicBezTo>
                    <a:pt x="260709" y="51792"/>
                    <a:pt x="269857" y="43158"/>
                    <a:pt x="280874" y="43452"/>
                  </a:cubicBezTo>
                  <a:cubicBezTo>
                    <a:pt x="291399" y="43747"/>
                    <a:pt x="299858" y="52184"/>
                    <a:pt x="300153" y="62682"/>
                  </a:cubicBezTo>
                  <a:lnTo>
                    <a:pt x="300153" y="310027"/>
                  </a:lnTo>
                  <a:cubicBezTo>
                    <a:pt x="300448" y="321899"/>
                    <a:pt x="310383" y="331220"/>
                    <a:pt x="322285" y="330925"/>
                  </a:cubicBezTo>
                  <a:cubicBezTo>
                    <a:pt x="333696" y="330631"/>
                    <a:pt x="342942" y="321408"/>
                    <a:pt x="343237" y="310027"/>
                  </a:cubicBezTo>
                  <a:lnTo>
                    <a:pt x="343237" y="103890"/>
                  </a:lnTo>
                  <a:cubicBezTo>
                    <a:pt x="343237" y="93000"/>
                    <a:pt x="352188" y="84169"/>
                    <a:pt x="363106" y="84169"/>
                  </a:cubicBezTo>
                  <a:cubicBezTo>
                    <a:pt x="374025" y="84169"/>
                    <a:pt x="382878" y="93000"/>
                    <a:pt x="382878" y="103890"/>
                  </a:cubicBezTo>
                  <a:lnTo>
                    <a:pt x="382878" y="330925"/>
                  </a:lnTo>
                  <a:cubicBezTo>
                    <a:pt x="383173" y="342797"/>
                    <a:pt x="393107" y="352118"/>
                    <a:pt x="405009" y="351824"/>
                  </a:cubicBezTo>
                  <a:cubicBezTo>
                    <a:pt x="416420" y="351529"/>
                    <a:pt x="425666" y="342307"/>
                    <a:pt x="425961" y="330925"/>
                  </a:cubicBezTo>
                  <a:lnTo>
                    <a:pt x="425961" y="176004"/>
                  </a:lnTo>
                  <a:cubicBezTo>
                    <a:pt x="425961" y="170411"/>
                    <a:pt x="428322" y="165113"/>
                    <a:pt x="432453" y="161385"/>
                  </a:cubicBezTo>
                  <a:cubicBezTo>
                    <a:pt x="436584" y="157657"/>
                    <a:pt x="442191" y="155792"/>
                    <a:pt x="447798" y="156381"/>
                  </a:cubicBezTo>
                  <a:cubicBezTo>
                    <a:pt x="458323" y="157951"/>
                    <a:pt x="465995" y="167174"/>
                    <a:pt x="465602" y="177770"/>
                  </a:cubicBezTo>
                  <a:lnTo>
                    <a:pt x="465602" y="383514"/>
                  </a:lnTo>
                  <a:cubicBezTo>
                    <a:pt x="465602" y="475055"/>
                    <a:pt x="440912" y="544421"/>
                    <a:pt x="394189" y="584059"/>
                  </a:cubicBezTo>
                  <a:cubicBezTo>
                    <a:pt x="386910" y="590240"/>
                    <a:pt x="382779" y="599365"/>
                    <a:pt x="382976" y="608882"/>
                  </a:cubicBezTo>
                  <a:lnTo>
                    <a:pt x="391140" y="949434"/>
                  </a:lnTo>
                  <a:cubicBezTo>
                    <a:pt x="391435" y="961110"/>
                    <a:pt x="400977" y="970333"/>
                    <a:pt x="412682" y="970333"/>
                  </a:cubicBezTo>
                  <a:lnTo>
                    <a:pt x="413174" y="970333"/>
                  </a:lnTo>
                  <a:cubicBezTo>
                    <a:pt x="425076" y="970038"/>
                    <a:pt x="434420" y="960227"/>
                    <a:pt x="434125" y="948355"/>
                  </a:cubicBezTo>
                  <a:lnTo>
                    <a:pt x="426256" y="613199"/>
                  </a:lnTo>
                  <a:cubicBezTo>
                    <a:pt x="464815" y="578565"/>
                    <a:pt x="508784" y="511062"/>
                    <a:pt x="508784" y="383514"/>
                  </a:cubicBezTo>
                  <a:lnTo>
                    <a:pt x="508784" y="177868"/>
                  </a:lnTo>
                  <a:close/>
                </a:path>
              </a:pathLst>
            </a:custGeom>
            <a:solidFill>
              <a:schemeClr val="bg1"/>
            </a:solidFill>
            <a:ln w="980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Freeform 7">
              <a:extLst>
                <a:ext uri="{FF2B5EF4-FFF2-40B4-BE49-F238E27FC236}">
                  <a16:creationId xmlns:a16="http://schemas.microsoft.com/office/drawing/2014/main" id="{040F6C42-8727-6C75-F321-1EFC0D8551B4}"/>
                </a:ext>
              </a:extLst>
            </p:cNvPr>
            <p:cNvSpPr/>
            <p:nvPr/>
          </p:nvSpPr>
          <p:spPr>
            <a:xfrm>
              <a:off x="1308271" y="8630555"/>
              <a:ext cx="607082" cy="450174"/>
            </a:xfrm>
            <a:custGeom>
              <a:avLst/>
              <a:gdLst>
                <a:gd name="connsiteX0" fmla="*/ 512752 w 607082"/>
                <a:gd name="connsiteY0" fmla="*/ 422604 h 450174"/>
                <a:gd name="connsiteX1" fmla="*/ 601673 w 607082"/>
                <a:gd name="connsiteY1" fmla="*/ 257479 h 450174"/>
                <a:gd name="connsiteX2" fmla="*/ 607083 w 607082"/>
                <a:gd name="connsiteY2" fmla="*/ 98436 h 450174"/>
                <a:gd name="connsiteX3" fmla="*/ 178609 w 607082"/>
                <a:gd name="connsiteY3" fmla="*/ 46436 h 450174"/>
                <a:gd name="connsiteX4" fmla="*/ 177920 w 607082"/>
                <a:gd name="connsiteY4" fmla="*/ 119825 h 450174"/>
                <a:gd name="connsiteX5" fmla="*/ 86639 w 607082"/>
                <a:gd name="connsiteY5" fmla="*/ 6700 h 450174"/>
                <a:gd name="connsiteX6" fmla="*/ 6964 w 607082"/>
                <a:gd name="connsiteY6" fmla="*/ 18964 h 450174"/>
                <a:gd name="connsiteX7" fmla="*/ 1849 w 607082"/>
                <a:gd name="connsiteY7" fmla="*/ 95395 h 450174"/>
                <a:gd name="connsiteX8" fmla="*/ 80540 w 607082"/>
                <a:gd name="connsiteY8" fmla="*/ 210384 h 450174"/>
                <a:gd name="connsiteX9" fmla="*/ 126476 w 607082"/>
                <a:gd name="connsiteY9" fmla="*/ 343132 h 450174"/>
                <a:gd name="connsiteX10" fmla="*/ 236840 w 607082"/>
                <a:gd name="connsiteY10" fmla="*/ 450174 h 450174"/>
                <a:gd name="connsiteX11" fmla="*/ 512752 w 607082"/>
                <a:gd name="connsiteY11" fmla="*/ 422604 h 45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082" h="450174">
                  <a:moveTo>
                    <a:pt x="512752" y="422604"/>
                  </a:moveTo>
                  <a:cubicBezTo>
                    <a:pt x="512752" y="422604"/>
                    <a:pt x="598623" y="324785"/>
                    <a:pt x="601673" y="257479"/>
                  </a:cubicBezTo>
                  <a:cubicBezTo>
                    <a:pt x="604722" y="190173"/>
                    <a:pt x="607083" y="98436"/>
                    <a:pt x="607083" y="98436"/>
                  </a:cubicBezTo>
                  <a:lnTo>
                    <a:pt x="178609" y="46436"/>
                  </a:lnTo>
                  <a:lnTo>
                    <a:pt x="177920" y="119825"/>
                  </a:lnTo>
                  <a:lnTo>
                    <a:pt x="86639" y="6700"/>
                  </a:lnTo>
                  <a:cubicBezTo>
                    <a:pt x="86639" y="6700"/>
                    <a:pt x="18571" y="-14689"/>
                    <a:pt x="6964" y="18964"/>
                  </a:cubicBezTo>
                  <a:cubicBezTo>
                    <a:pt x="-4742" y="52617"/>
                    <a:pt x="1849" y="95395"/>
                    <a:pt x="1849" y="95395"/>
                  </a:cubicBezTo>
                  <a:lnTo>
                    <a:pt x="80540" y="210384"/>
                  </a:lnTo>
                  <a:lnTo>
                    <a:pt x="126476" y="343132"/>
                  </a:lnTo>
                  <a:lnTo>
                    <a:pt x="236840" y="450174"/>
                  </a:lnTo>
                  <a:lnTo>
                    <a:pt x="512752" y="422604"/>
                  </a:lnTo>
                  <a:close/>
                </a:path>
              </a:pathLst>
            </a:custGeom>
            <a:solidFill>
              <a:srgbClr val="004C6A"/>
            </a:solidFill>
            <a:ln w="980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 name="Freeform 9">
              <a:extLst>
                <a:ext uri="{FF2B5EF4-FFF2-40B4-BE49-F238E27FC236}">
                  <a16:creationId xmlns:a16="http://schemas.microsoft.com/office/drawing/2014/main" id="{1D65A532-1608-6802-72AD-E23156E75D09}"/>
                </a:ext>
              </a:extLst>
            </p:cNvPr>
            <p:cNvSpPr/>
            <p:nvPr/>
          </p:nvSpPr>
          <p:spPr>
            <a:xfrm>
              <a:off x="1285190" y="8266266"/>
              <a:ext cx="665872" cy="1280699"/>
            </a:xfrm>
            <a:custGeom>
              <a:avLst/>
              <a:gdLst>
                <a:gd name="connsiteX0" fmla="*/ 595343 w 665872"/>
                <a:gd name="connsiteY0" fmla="*/ 151509 h 1280699"/>
                <a:gd name="connsiteX1" fmla="*/ 555604 w 665872"/>
                <a:gd name="connsiteY1" fmla="*/ 158573 h 1280699"/>
                <a:gd name="connsiteX2" fmla="*/ 555604 w 665872"/>
                <a:gd name="connsiteY2" fmla="*/ 132867 h 1280699"/>
                <a:gd name="connsiteX3" fmla="*/ 477602 w 665872"/>
                <a:gd name="connsiteY3" fmla="*/ 55161 h 1280699"/>
                <a:gd name="connsiteX4" fmla="*/ 443961 w 665872"/>
                <a:gd name="connsiteY4" fmla="*/ 63108 h 1280699"/>
                <a:gd name="connsiteX5" fmla="*/ 352778 w 665872"/>
                <a:gd name="connsiteY5" fmla="*/ 1395 h 1280699"/>
                <a:gd name="connsiteX6" fmla="*/ 289530 w 665872"/>
                <a:gd name="connsiteY6" fmla="*/ 76059 h 1280699"/>
                <a:gd name="connsiteX7" fmla="*/ 257266 w 665872"/>
                <a:gd name="connsiteY7" fmla="*/ 68897 h 1280699"/>
                <a:gd name="connsiteX8" fmla="*/ 179165 w 665872"/>
                <a:gd name="connsiteY8" fmla="*/ 146603 h 1280699"/>
                <a:gd name="connsiteX9" fmla="*/ 179165 w 665872"/>
                <a:gd name="connsiteY9" fmla="*/ 418869 h 1280699"/>
                <a:gd name="connsiteX10" fmla="*/ 84145 w 665872"/>
                <a:gd name="connsiteY10" fmla="*/ 350778 h 1280699"/>
                <a:gd name="connsiteX11" fmla="*/ 15782 w 665872"/>
                <a:gd name="connsiteY11" fmla="*/ 367457 h 1280699"/>
                <a:gd name="connsiteX12" fmla="*/ 38111 w 665872"/>
                <a:gd name="connsiteY12" fmla="*/ 491767 h 1280699"/>
                <a:gd name="connsiteX13" fmla="*/ 104999 w 665872"/>
                <a:gd name="connsiteY13" fmla="*/ 625791 h 1280699"/>
                <a:gd name="connsiteX14" fmla="*/ 210051 w 665872"/>
                <a:gd name="connsiteY14" fmla="*/ 801218 h 1280699"/>
                <a:gd name="connsiteX15" fmla="*/ 244971 w 665872"/>
                <a:gd name="connsiteY15" fmla="*/ 827218 h 1280699"/>
                <a:gd name="connsiteX16" fmla="*/ 234347 w 665872"/>
                <a:gd name="connsiteY16" fmla="*/ 1257153 h 1280699"/>
                <a:gd name="connsiteX17" fmla="*/ 256676 w 665872"/>
                <a:gd name="connsiteY17" fmla="*/ 1280602 h 1280699"/>
                <a:gd name="connsiteX18" fmla="*/ 257463 w 665872"/>
                <a:gd name="connsiteY18" fmla="*/ 1280602 h 1280699"/>
                <a:gd name="connsiteX19" fmla="*/ 280382 w 665872"/>
                <a:gd name="connsiteY19" fmla="*/ 1258330 h 1280699"/>
                <a:gd name="connsiteX20" fmla="*/ 291202 w 665872"/>
                <a:gd name="connsiteY20" fmla="*/ 823196 h 1280699"/>
                <a:gd name="connsiteX21" fmla="*/ 273299 w 665872"/>
                <a:gd name="connsiteY21" fmla="*/ 790916 h 1280699"/>
                <a:gd name="connsiteX22" fmla="*/ 240938 w 665872"/>
                <a:gd name="connsiteY22" fmla="*/ 767467 h 1280699"/>
                <a:gd name="connsiteX23" fmla="*/ 148672 w 665872"/>
                <a:gd name="connsiteY23" fmla="*/ 611368 h 1280699"/>
                <a:gd name="connsiteX24" fmla="*/ 74211 w 665872"/>
                <a:gd name="connsiteY24" fmla="*/ 463511 h 1280699"/>
                <a:gd name="connsiteX25" fmla="*/ 50407 w 665872"/>
                <a:gd name="connsiteY25" fmla="*/ 397971 h 1280699"/>
                <a:gd name="connsiteX26" fmla="*/ 81391 w 665872"/>
                <a:gd name="connsiteY26" fmla="*/ 397284 h 1280699"/>
                <a:gd name="connsiteX27" fmla="*/ 180641 w 665872"/>
                <a:gd name="connsiteY27" fmla="*/ 524439 h 1280699"/>
                <a:gd name="connsiteX28" fmla="*/ 181132 w 665872"/>
                <a:gd name="connsiteY28" fmla="*/ 525224 h 1280699"/>
                <a:gd name="connsiteX29" fmla="*/ 183493 w 665872"/>
                <a:gd name="connsiteY29" fmla="*/ 529345 h 1280699"/>
                <a:gd name="connsiteX30" fmla="*/ 189395 w 665872"/>
                <a:gd name="connsiteY30" fmla="*/ 535526 h 1280699"/>
                <a:gd name="connsiteX31" fmla="*/ 192838 w 665872"/>
                <a:gd name="connsiteY31" fmla="*/ 537881 h 1280699"/>
                <a:gd name="connsiteX32" fmla="*/ 197166 w 665872"/>
                <a:gd name="connsiteY32" fmla="*/ 539058 h 1280699"/>
                <a:gd name="connsiteX33" fmla="*/ 201592 w 665872"/>
                <a:gd name="connsiteY33" fmla="*/ 539941 h 1280699"/>
                <a:gd name="connsiteX34" fmla="*/ 202477 w 665872"/>
                <a:gd name="connsiteY34" fmla="*/ 540137 h 1280699"/>
                <a:gd name="connsiteX35" fmla="*/ 206215 w 665872"/>
                <a:gd name="connsiteY35" fmla="*/ 539353 h 1280699"/>
                <a:gd name="connsiteX36" fmla="*/ 209953 w 665872"/>
                <a:gd name="connsiteY36" fmla="*/ 538960 h 1280699"/>
                <a:gd name="connsiteX37" fmla="*/ 210740 w 665872"/>
                <a:gd name="connsiteY37" fmla="*/ 538568 h 1280699"/>
                <a:gd name="connsiteX38" fmla="*/ 214871 w 665872"/>
                <a:gd name="connsiteY38" fmla="*/ 536213 h 1280699"/>
                <a:gd name="connsiteX39" fmla="*/ 218314 w 665872"/>
                <a:gd name="connsiteY39" fmla="*/ 533858 h 1280699"/>
                <a:gd name="connsiteX40" fmla="*/ 223331 w 665872"/>
                <a:gd name="connsiteY40" fmla="*/ 526794 h 1280699"/>
                <a:gd name="connsiteX41" fmla="*/ 224314 w 665872"/>
                <a:gd name="connsiteY41" fmla="*/ 523066 h 1280699"/>
                <a:gd name="connsiteX42" fmla="*/ 225298 w 665872"/>
                <a:gd name="connsiteY42" fmla="*/ 518062 h 1280699"/>
                <a:gd name="connsiteX43" fmla="*/ 225396 w 665872"/>
                <a:gd name="connsiteY43" fmla="*/ 517277 h 1280699"/>
                <a:gd name="connsiteX44" fmla="*/ 225396 w 665872"/>
                <a:gd name="connsiteY44" fmla="*/ 146603 h 1280699"/>
                <a:gd name="connsiteX45" fmla="*/ 258250 w 665872"/>
                <a:gd name="connsiteY45" fmla="*/ 115305 h 1280699"/>
                <a:gd name="connsiteX46" fmla="*/ 289628 w 665872"/>
                <a:gd name="connsiteY46" fmla="*/ 146603 h 1280699"/>
                <a:gd name="connsiteX47" fmla="*/ 289628 w 665872"/>
                <a:gd name="connsiteY47" fmla="*/ 407193 h 1280699"/>
                <a:gd name="connsiteX48" fmla="*/ 313235 w 665872"/>
                <a:gd name="connsiteY48" fmla="*/ 429465 h 1280699"/>
                <a:gd name="connsiteX49" fmla="*/ 335564 w 665872"/>
                <a:gd name="connsiteY49" fmla="*/ 407193 h 1280699"/>
                <a:gd name="connsiteX50" fmla="*/ 335564 w 665872"/>
                <a:gd name="connsiteY50" fmla="*/ 78022 h 1280699"/>
                <a:gd name="connsiteX51" fmla="*/ 368516 w 665872"/>
                <a:gd name="connsiteY51" fmla="*/ 46723 h 1280699"/>
                <a:gd name="connsiteX52" fmla="*/ 399894 w 665872"/>
                <a:gd name="connsiteY52" fmla="*/ 78022 h 1280699"/>
                <a:gd name="connsiteX53" fmla="*/ 399894 w 665872"/>
                <a:gd name="connsiteY53" fmla="*/ 407291 h 1280699"/>
                <a:gd name="connsiteX54" fmla="*/ 423501 w 665872"/>
                <a:gd name="connsiteY54" fmla="*/ 429563 h 1280699"/>
                <a:gd name="connsiteX55" fmla="*/ 445830 w 665872"/>
                <a:gd name="connsiteY55" fmla="*/ 407291 h 1280699"/>
                <a:gd name="connsiteX56" fmla="*/ 445830 w 665872"/>
                <a:gd name="connsiteY56" fmla="*/ 132965 h 1280699"/>
                <a:gd name="connsiteX57" fmla="*/ 478782 w 665872"/>
                <a:gd name="connsiteY57" fmla="*/ 101667 h 1280699"/>
                <a:gd name="connsiteX58" fmla="*/ 510160 w 665872"/>
                <a:gd name="connsiteY58" fmla="*/ 132965 h 1280699"/>
                <a:gd name="connsiteX59" fmla="*/ 510160 w 665872"/>
                <a:gd name="connsiteY59" fmla="*/ 435156 h 1280699"/>
                <a:gd name="connsiteX60" fmla="*/ 533767 w 665872"/>
                <a:gd name="connsiteY60" fmla="*/ 457428 h 1280699"/>
                <a:gd name="connsiteX61" fmla="*/ 556096 w 665872"/>
                <a:gd name="connsiteY61" fmla="*/ 435156 h 1280699"/>
                <a:gd name="connsiteX62" fmla="*/ 556096 w 665872"/>
                <a:gd name="connsiteY62" fmla="*/ 228921 h 1280699"/>
                <a:gd name="connsiteX63" fmla="*/ 566621 w 665872"/>
                <a:gd name="connsiteY63" fmla="*/ 205275 h 1280699"/>
                <a:gd name="connsiteX64" fmla="*/ 591409 w 665872"/>
                <a:gd name="connsiteY64" fmla="*/ 197132 h 1280699"/>
                <a:gd name="connsiteX65" fmla="*/ 620328 w 665872"/>
                <a:gd name="connsiteY65" fmla="*/ 231374 h 1280699"/>
                <a:gd name="connsiteX66" fmla="*/ 620328 w 665872"/>
                <a:gd name="connsiteY66" fmla="*/ 505209 h 1280699"/>
                <a:gd name="connsiteX67" fmla="*/ 523144 w 665872"/>
                <a:gd name="connsiteY67" fmla="*/ 776493 h 1280699"/>
                <a:gd name="connsiteX68" fmla="*/ 510258 w 665872"/>
                <a:gd name="connsiteY68" fmla="*/ 805045 h 1280699"/>
                <a:gd name="connsiteX69" fmla="*/ 520882 w 665872"/>
                <a:gd name="connsiteY69" fmla="*/ 1258428 h 1280699"/>
                <a:gd name="connsiteX70" fmla="*/ 543801 w 665872"/>
                <a:gd name="connsiteY70" fmla="*/ 1280700 h 1280699"/>
                <a:gd name="connsiteX71" fmla="*/ 544391 w 665872"/>
                <a:gd name="connsiteY71" fmla="*/ 1280700 h 1280699"/>
                <a:gd name="connsiteX72" fmla="*/ 566719 w 665872"/>
                <a:gd name="connsiteY72" fmla="*/ 1257251 h 1280699"/>
                <a:gd name="connsiteX73" fmla="*/ 555998 w 665872"/>
                <a:gd name="connsiteY73" fmla="*/ 808380 h 1280699"/>
                <a:gd name="connsiteX74" fmla="*/ 665870 w 665872"/>
                <a:gd name="connsiteY74" fmla="*/ 505209 h 1280699"/>
                <a:gd name="connsiteX75" fmla="*/ 665870 w 665872"/>
                <a:gd name="connsiteY75" fmla="*/ 231275 h 1280699"/>
                <a:gd name="connsiteX76" fmla="*/ 595540 w 665872"/>
                <a:gd name="connsiteY76" fmla="*/ 151509 h 12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65872" h="1280699">
                  <a:moveTo>
                    <a:pt x="595343" y="151509"/>
                  </a:moveTo>
                  <a:cubicBezTo>
                    <a:pt x="581671" y="150332"/>
                    <a:pt x="567998" y="152784"/>
                    <a:pt x="555604" y="158573"/>
                  </a:cubicBezTo>
                  <a:lnTo>
                    <a:pt x="555604" y="132867"/>
                  </a:lnTo>
                  <a:cubicBezTo>
                    <a:pt x="555506" y="89992"/>
                    <a:pt x="520587" y="55161"/>
                    <a:pt x="477602" y="55161"/>
                  </a:cubicBezTo>
                  <a:cubicBezTo>
                    <a:pt x="465896" y="55161"/>
                    <a:pt x="454388" y="57908"/>
                    <a:pt x="443961" y="63108"/>
                  </a:cubicBezTo>
                  <a:cubicBezTo>
                    <a:pt x="435895" y="20920"/>
                    <a:pt x="395074" y="-6650"/>
                    <a:pt x="352778" y="1395"/>
                  </a:cubicBezTo>
                  <a:cubicBezTo>
                    <a:pt x="316678" y="8263"/>
                    <a:pt x="290316" y="39365"/>
                    <a:pt x="289530" y="76059"/>
                  </a:cubicBezTo>
                  <a:cubicBezTo>
                    <a:pt x="279398" y="71350"/>
                    <a:pt x="268480" y="68995"/>
                    <a:pt x="257266" y="68897"/>
                  </a:cubicBezTo>
                  <a:cubicBezTo>
                    <a:pt x="214183" y="68897"/>
                    <a:pt x="179263" y="103629"/>
                    <a:pt x="179165" y="146603"/>
                  </a:cubicBezTo>
                  <a:lnTo>
                    <a:pt x="179165" y="418869"/>
                  </a:lnTo>
                  <a:cubicBezTo>
                    <a:pt x="157623" y="384627"/>
                    <a:pt x="123491" y="360197"/>
                    <a:pt x="84145" y="350778"/>
                  </a:cubicBezTo>
                  <a:cubicBezTo>
                    <a:pt x="59948" y="344401"/>
                    <a:pt x="34176" y="350680"/>
                    <a:pt x="15782" y="367457"/>
                  </a:cubicBezTo>
                  <a:cubicBezTo>
                    <a:pt x="-24252" y="413963"/>
                    <a:pt x="22668" y="472537"/>
                    <a:pt x="38111" y="491767"/>
                  </a:cubicBezTo>
                  <a:cubicBezTo>
                    <a:pt x="68604" y="531896"/>
                    <a:pt x="91326" y="577323"/>
                    <a:pt x="104999" y="625791"/>
                  </a:cubicBezTo>
                  <a:cubicBezTo>
                    <a:pt x="124475" y="682697"/>
                    <a:pt x="144541" y="741565"/>
                    <a:pt x="210051" y="801218"/>
                  </a:cubicBezTo>
                  <a:cubicBezTo>
                    <a:pt x="220970" y="810833"/>
                    <a:pt x="232675" y="819467"/>
                    <a:pt x="244971" y="827218"/>
                  </a:cubicBezTo>
                  <a:lnTo>
                    <a:pt x="234347" y="1257153"/>
                  </a:lnTo>
                  <a:cubicBezTo>
                    <a:pt x="234052" y="1269809"/>
                    <a:pt x="243987" y="1280209"/>
                    <a:pt x="256676" y="1280602"/>
                  </a:cubicBezTo>
                  <a:lnTo>
                    <a:pt x="257463" y="1280602"/>
                  </a:lnTo>
                  <a:cubicBezTo>
                    <a:pt x="269857" y="1280602"/>
                    <a:pt x="280087" y="1270692"/>
                    <a:pt x="280382" y="1258330"/>
                  </a:cubicBezTo>
                  <a:lnTo>
                    <a:pt x="291202" y="823196"/>
                  </a:lnTo>
                  <a:cubicBezTo>
                    <a:pt x="291497" y="810048"/>
                    <a:pt x="284710" y="797686"/>
                    <a:pt x="273299" y="790916"/>
                  </a:cubicBezTo>
                  <a:cubicBezTo>
                    <a:pt x="261791" y="784048"/>
                    <a:pt x="250971" y="776199"/>
                    <a:pt x="240938" y="767467"/>
                  </a:cubicBezTo>
                  <a:cubicBezTo>
                    <a:pt x="184477" y="715957"/>
                    <a:pt x="167066" y="665134"/>
                    <a:pt x="148672" y="611368"/>
                  </a:cubicBezTo>
                  <a:cubicBezTo>
                    <a:pt x="133327" y="557896"/>
                    <a:pt x="108146" y="507760"/>
                    <a:pt x="74211" y="463511"/>
                  </a:cubicBezTo>
                  <a:cubicBezTo>
                    <a:pt x="48538" y="431526"/>
                    <a:pt x="40767" y="409254"/>
                    <a:pt x="50407" y="397971"/>
                  </a:cubicBezTo>
                  <a:cubicBezTo>
                    <a:pt x="60243" y="393654"/>
                    <a:pt x="71358" y="393359"/>
                    <a:pt x="81391" y="397284"/>
                  </a:cubicBezTo>
                  <a:cubicBezTo>
                    <a:pt x="104507" y="403956"/>
                    <a:pt x="148180" y="429367"/>
                    <a:pt x="180641" y="524439"/>
                  </a:cubicBezTo>
                  <a:cubicBezTo>
                    <a:pt x="180739" y="524734"/>
                    <a:pt x="180936" y="524930"/>
                    <a:pt x="181132" y="525224"/>
                  </a:cubicBezTo>
                  <a:cubicBezTo>
                    <a:pt x="181723" y="526696"/>
                    <a:pt x="182608" y="528070"/>
                    <a:pt x="183493" y="529345"/>
                  </a:cubicBezTo>
                  <a:cubicBezTo>
                    <a:pt x="184772" y="531994"/>
                    <a:pt x="186837" y="534153"/>
                    <a:pt x="189395" y="535526"/>
                  </a:cubicBezTo>
                  <a:cubicBezTo>
                    <a:pt x="190477" y="536409"/>
                    <a:pt x="191657" y="537194"/>
                    <a:pt x="192838" y="537881"/>
                  </a:cubicBezTo>
                  <a:cubicBezTo>
                    <a:pt x="194215" y="538371"/>
                    <a:pt x="195690" y="538764"/>
                    <a:pt x="197166" y="539058"/>
                  </a:cubicBezTo>
                  <a:cubicBezTo>
                    <a:pt x="198641" y="539451"/>
                    <a:pt x="200018" y="539745"/>
                    <a:pt x="201592" y="539941"/>
                  </a:cubicBezTo>
                  <a:cubicBezTo>
                    <a:pt x="201887" y="539941"/>
                    <a:pt x="202182" y="540137"/>
                    <a:pt x="202477" y="540137"/>
                  </a:cubicBezTo>
                  <a:cubicBezTo>
                    <a:pt x="203756" y="540039"/>
                    <a:pt x="204936" y="539745"/>
                    <a:pt x="206215" y="539353"/>
                  </a:cubicBezTo>
                  <a:cubicBezTo>
                    <a:pt x="207494" y="539353"/>
                    <a:pt x="208674" y="539156"/>
                    <a:pt x="209953" y="538960"/>
                  </a:cubicBezTo>
                  <a:cubicBezTo>
                    <a:pt x="210248" y="538960"/>
                    <a:pt x="210445" y="538666"/>
                    <a:pt x="210740" y="538568"/>
                  </a:cubicBezTo>
                  <a:cubicBezTo>
                    <a:pt x="212215" y="537881"/>
                    <a:pt x="213593" y="537096"/>
                    <a:pt x="214871" y="536213"/>
                  </a:cubicBezTo>
                  <a:cubicBezTo>
                    <a:pt x="216052" y="535526"/>
                    <a:pt x="217232" y="534741"/>
                    <a:pt x="218314" y="533858"/>
                  </a:cubicBezTo>
                  <a:cubicBezTo>
                    <a:pt x="220183" y="531602"/>
                    <a:pt x="221855" y="529247"/>
                    <a:pt x="223331" y="526794"/>
                  </a:cubicBezTo>
                  <a:cubicBezTo>
                    <a:pt x="223724" y="525617"/>
                    <a:pt x="224117" y="524341"/>
                    <a:pt x="224314" y="523066"/>
                  </a:cubicBezTo>
                  <a:cubicBezTo>
                    <a:pt x="224806" y="521496"/>
                    <a:pt x="225199" y="519828"/>
                    <a:pt x="225298" y="518062"/>
                  </a:cubicBezTo>
                  <a:cubicBezTo>
                    <a:pt x="225298" y="517768"/>
                    <a:pt x="225396" y="517571"/>
                    <a:pt x="225396" y="517277"/>
                  </a:cubicBezTo>
                  <a:lnTo>
                    <a:pt x="225396" y="146603"/>
                  </a:lnTo>
                  <a:cubicBezTo>
                    <a:pt x="225790" y="128845"/>
                    <a:pt x="240544" y="114913"/>
                    <a:pt x="258250" y="115305"/>
                  </a:cubicBezTo>
                  <a:cubicBezTo>
                    <a:pt x="275365" y="115697"/>
                    <a:pt x="289234" y="129433"/>
                    <a:pt x="289628" y="146603"/>
                  </a:cubicBezTo>
                  <a:lnTo>
                    <a:pt x="289628" y="407193"/>
                  </a:lnTo>
                  <a:cubicBezTo>
                    <a:pt x="290021" y="419850"/>
                    <a:pt x="300546" y="429760"/>
                    <a:pt x="313235" y="429465"/>
                  </a:cubicBezTo>
                  <a:cubicBezTo>
                    <a:pt x="325432" y="429171"/>
                    <a:pt x="335170" y="419359"/>
                    <a:pt x="335564" y="407193"/>
                  </a:cubicBezTo>
                  <a:lnTo>
                    <a:pt x="335564" y="78022"/>
                  </a:lnTo>
                  <a:cubicBezTo>
                    <a:pt x="335957" y="60361"/>
                    <a:pt x="350712" y="46331"/>
                    <a:pt x="368516" y="46723"/>
                  </a:cubicBezTo>
                  <a:cubicBezTo>
                    <a:pt x="385631" y="47116"/>
                    <a:pt x="399501" y="60852"/>
                    <a:pt x="399894" y="78022"/>
                  </a:cubicBezTo>
                  <a:lnTo>
                    <a:pt x="399894" y="407291"/>
                  </a:lnTo>
                  <a:cubicBezTo>
                    <a:pt x="400287" y="419948"/>
                    <a:pt x="410812" y="429858"/>
                    <a:pt x="423501" y="429563"/>
                  </a:cubicBezTo>
                  <a:cubicBezTo>
                    <a:pt x="435699" y="429269"/>
                    <a:pt x="445437" y="419458"/>
                    <a:pt x="445830" y="407291"/>
                  </a:cubicBezTo>
                  <a:lnTo>
                    <a:pt x="445830" y="132965"/>
                  </a:lnTo>
                  <a:cubicBezTo>
                    <a:pt x="446223" y="115305"/>
                    <a:pt x="460978" y="101275"/>
                    <a:pt x="478782" y="101667"/>
                  </a:cubicBezTo>
                  <a:cubicBezTo>
                    <a:pt x="495897" y="102060"/>
                    <a:pt x="509767" y="115796"/>
                    <a:pt x="510160" y="132965"/>
                  </a:cubicBezTo>
                  <a:lnTo>
                    <a:pt x="510160" y="435156"/>
                  </a:lnTo>
                  <a:cubicBezTo>
                    <a:pt x="510554" y="447812"/>
                    <a:pt x="521079" y="457722"/>
                    <a:pt x="533767" y="457428"/>
                  </a:cubicBezTo>
                  <a:cubicBezTo>
                    <a:pt x="545965" y="457133"/>
                    <a:pt x="555703" y="447322"/>
                    <a:pt x="556096" y="435156"/>
                  </a:cubicBezTo>
                  <a:lnTo>
                    <a:pt x="556096" y="228921"/>
                  </a:lnTo>
                  <a:cubicBezTo>
                    <a:pt x="556096" y="219894"/>
                    <a:pt x="559932" y="211260"/>
                    <a:pt x="566621" y="205275"/>
                  </a:cubicBezTo>
                  <a:cubicBezTo>
                    <a:pt x="573408" y="199192"/>
                    <a:pt x="582359" y="196249"/>
                    <a:pt x="591409" y="197132"/>
                  </a:cubicBezTo>
                  <a:cubicBezTo>
                    <a:pt x="608327" y="199487"/>
                    <a:pt x="620820" y="214302"/>
                    <a:pt x="620328" y="231374"/>
                  </a:cubicBezTo>
                  <a:lnTo>
                    <a:pt x="620328" y="505209"/>
                  </a:lnTo>
                  <a:cubicBezTo>
                    <a:pt x="620328" y="628832"/>
                    <a:pt x="586884" y="722629"/>
                    <a:pt x="523144" y="776493"/>
                  </a:cubicBezTo>
                  <a:cubicBezTo>
                    <a:pt x="514783" y="783558"/>
                    <a:pt x="510062" y="794056"/>
                    <a:pt x="510258" y="805045"/>
                  </a:cubicBezTo>
                  <a:lnTo>
                    <a:pt x="520882" y="1258428"/>
                  </a:lnTo>
                  <a:cubicBezTo>
                    <a:pt x="521177" y="1270791"/>
                    <a:pt x="531407" y="1280700"/>
                    <a:pt x="543801" y="1280700"/>
                  </a:cubicBezTo>
                  <a:lnTo>
                    <a:pt x="544391" y="1280700"/>
                  </a:lnTo>
                  <a:cubicBezTo>
                    <a:pt x="556981" y="1280308"/>
                    <a:pt x="567015" y="1269907"/>
                    <a:pt x="566719" y="1257251"/>
                  </a:cubicBezTo>
                  <a:lnTo>
                    <a:pt x="555998" y="808380"/>
                  </a:lnTo>
                  <a:cubicBezTo>
                    <a:pt x="606950" y="763641"/>
                    <a:pt x="665870" y="675044"/>
                    <a:pt x="665870" y="505209"/>
                  </a:cubicBezTo>
                  <a:lnTo>
                    <a:pt x="665870" y="231275"/>
                  </a:lnTo>
                  <a:cubicBezTo>
                    <a:pt x="666165" y="190656"/>
                    <a:pt x="635869" y="156317"/>
                    <a:pt x="595540" y="151509"/>
                  </a:cubicBezTo>
                </a:path>
              </a:pathLst>
            </a:custGeom>
            <a:solidFill>
              <a:schemeClr val="bg1"/>
            </a:solidFill>
            <a:ln w="980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27" name="Group 26">
            <a:extLst>
              <a:ext uri="{FF2B5EF4-FFF2-40B4-BE49-F238E27FC236}">
                <a16:creationId xmlns:a16="http://schemas.microsoft.com/office/drawing/2014/main" id="{4215B96B-51B6-116C-35F4-2A43160ABCB6}"/>
              </a:ext>
            </a:extLst>
          </p:cNvPr>
          <p:cNvGrpSpPr/>
          <p:nvPr/>
        </p:nvGrpSpPr>
        <p:grpSpPr>
          <a:xfrm>
            <a:off x="5043256" y="537383"/>
            <a:ext cx="2411572" cy="2514779"/>
            <a:chOff x="0" y="0"/>
            <a:chExt cx="3657600" cy="3648075"/>
          </a:xfrm>
        </p:grpSpPr>
        <p:pic>
          <p:nvPicPr>
            <p:cNvPr id="31" name="Picture 30">
              <a:extLst>
                <a:ext uri="{FF2B5EF4-FFF2-40B4-BE49-F238E27FC236}">
                  <a16:creationId xmlns:a16="http://schemas.microsoft.com/office/drawing/2014/main" id="{FDEA8FFF-FCC8-0022-CCC9-B374C58FCA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3657600" cy="3648075"/>
            </a:xfrm>
            <a:prstGeom prst="rect">
              <a:avLst/>
            </a:prstGeom>
          </p:spPr>
        </p:pic>
        <p:pic>
          <p:nvPicPr>
            <p:cNvPr id="32" name="Picture 31">
              <a:extLst>
                <a:ext uri="{FF2B5EF4-FFF2-40B4-BE49-F238E27FC236}">
                  <a16:creationId xmlns:a16="http://schemas.microsoft.com/office/drawing/2014/main" id="{4A78F42E-3743-2B4A-A6DE-A1014CFBD681}"/>
                </a:ext>
              </a:extLst>
            </p:cNvPr>
            <p:cNvPicPr>
              <a:picLocks noChangeAspect="1"/>
            </p:cNvPicPr>
            <p:nvPr/>
          </p:nvPicPr>
          <p:blipFill rotWithShape="1">
            <a:blip r:embed="rId9">
              <a:extLst>
                <a:ext uri="{28A0092B-C50C-407E-A947-70E740481C1C}">
                  <a14:useLocalDpi xmlns:a14="http://schemas.microsoft.com/office/drawing/2010/main" val="0"/>
                </a:ext>
              </a:extLst>
            </a:blip>
            <a:srcRect t="37278" b="39053"/>
            <a:stretch/>
          </p:blipFill>
          <p:spPr bwMode="auto">
            <a:xfrm>
              <a:off x="1365250" y="107950"/>
              <a:ext cx="2146300" cy="508000"/>
            </a:xfrm>
            <a:prstGeom prst="rect">
              <a:avLst/>
            </a:prstGeom>
            <a:noFill/>
            <a:ln>
              <a:noFill/>
            </a:ln>
            <a:extLst>
              <a:ext uri="{53640926-AAD7-44D8-BBD7-CCE9431645EC}">
                <a14:shadowObscured xmlns:a14="http://schemas.microsoft.com/office/drawing/2010/main"/>
              </a:ext>
            </a:extLst>
          </p:spPr>
        </p:pic>
      </p:grpSp>
      <p:sp>
        <p:nvSpPr>
          <p:cNvPr id="14" name="Rectangle 5">
            <a:extLst>
              <a:ext uri="{FF2B5EF4-FFF2-40B4-BE49-F238E27FC236}">
                <a16:creationId xmlns:a16="http://schemas.microsoft.com/office/drawing/2014/main" id="{D9982C8D-AE5B-AA1F-6942-975DB88AEBEC}"/>
              </a:ext>
            </a:extLst>
          </p:cNvPr>
          <p:cNvSpPr>
            <a:spLocks noChangeArrowheads="1"/>
          </p:cNvSpPr>
          <p:nvPr/>
        </p:nvSpPr>
        <p:spPr bwMode="auto">
          <a:xfrm>
            <a:off x="379376" y="5044802"/>
            <a:ext cx="5185461"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panose="00000400000000000000" pitchFamily="2" charset="0"/>
                <a:ea typeface="Calibri" panose="020F0502020204030204" pitchFamily="34" charset="0"/>
                <a:cs typeface="Poppins Light" panose="00000400000000000000" pitchFamily="2" charset="0"/>
              </a:rPr>
              <a:t>I recently joined Healthwatch’s Board and I am very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panose="00000400000000000000" pitchFamily="2" charset="0"/>
                <a:ea typeface="Calibri" panose="020F0502020204030204" pitchFamily="34" charset="0"/>
                <a:cs typeface="Poppins Light" panose="00000400000000000000" pitchFamily="2" charset="0"/>
              </a:rPr>
              <a:t>exciting. I feel inspired working with such a great team.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panose="00000400000000000000" pitchFamily="2" charset="0"/>
                <a:ea typeface="Calibri" panose="020F0502020204030204" pitchFamily="34" charset="0"/>
                <a:cs typeface="Poppins Light" panose="00000400000000000000" pitchFamily="2" charset="0"/>
              </a:rPr>
              <a:t>Their work is making a difference in people’s lives here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panose="00000400000000000000" pitchFamily="2" charset="0"/>
                <a:ea typeface="Calibri" panose="020F0502020204030204" pitchFamily="34" charset="0"/>
                <a:cs typeface="Poppins Light" panose="00000400000000000000" pitchFamily="2" charset="0"/>
              </a:rPr>
              <a:t>in Doncaster. I used to work with Sian Owen in our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panose="00000400000000000000" pitchFamily="2" charset="0"/>
                <a:ea typeface="Calibri" panose="020F0502020204030204" pitchFamily="34" charset="0"/>
                <a:cs typeface="Poppins Light" panose="00000400000000000000" pitchFamily="2" charset="0"/>
              </a:rPr>
              <a:t>previous roles. She is knowledgeable and dedicated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panose="00000400000000000000" pitchFamily="2" charset="0"/>
                <a:ea typeface="Calibri" panose="020F0502020204030204" pitchFamily="34" charset="0"/>
                <a:cs typeface="Poppins Light" panose="00000400000000000000" pitchFamily="2" charset="0"/>
              </a:rPr>
              <a:t>professional whose work was instrumental in tackling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panose="00000400000000000000" pitchFamily="2" charset="0"/>
                <a:ea typeface="Calibri" panose="020F0502020204030204" pitchFamily="34" charset="0"/>
                <a:cs typeface="Poppins Light" panose="00000400000000000000" pitchFamily="2" charset="0"/>
              </a:rPr>
              <a:t>the barriers in people’s access to health and wellbeing.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panose="00000400000000000000" pitchFamily="2" charset="0"/>
                <a:ea typeface="Calibri" panose="020F0502020204030204" pitchFamily="34" charset="0"/>
                <a:cs typeface="Poppins Light" panose="00000400000000000000" pitchFamily="2" charset="0"/>
              </a:rPr>
              <a:t>Her work remains instrumental in developing a network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panose="00000400000000000000" pitchFamily="2" charset="0"/>
                <a:ea typeface="Calibri" panose="020F0502020204030204" pitchFamily="34" charset="0"/>
                <a:cs typeface="Poppins Light" panose="00000400000000000000" pitchFamily="2" charset="0"/>
              </a:rPr>
              <a:t>of volunteers working to address health inequalities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panose="00000400000000000000" pitchFamily="2" charset="0"/>
                <a:ea typeface="Calibri" panose="020F0502020204030204" pitchFamily="34" charset="0"/>
                <a:cs typeface="Poppins Light" panose="00000400000000000000" pitchFamily="2" charset="0"/>
              </a:rPr>
              <a:t>that prevents the access of health minority populations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panose="00000400000000000000" pitchFamily="2" charset="0"/>
                <a:ea typeface="Calibri" panose="020F0502020204030204" pitchFamily="34" charset="0"/>
                <a:cs typeface="Poppins Light" panose="00000400000000000000" pitchFamily="2" charset="0"/>
              </a:rPr>
              <a:t>to health and care. </a:t>
            </a:r>
            <a:endParaRPr kumimoji="0" lang="en-GB" altLang="en-US" sz="2000" b="0" i="0" u="none" strike="noStrike" kern="0" cap="none" spc="0" normalizeH="0" baseline="0" noProof="0" dirty="0">
              <a:ln>
                <a:noFill/>
              </a:ln>
              <a:solidFill>
                <a:srgbClr val="000000"/>
              </a:solidFill>
              <a:effectLst/>
              <a:uLnTx/>
              <a:uFillTx/>
              <a:latin typeface="Poppins Light" panose="00000400000000000000" pitchFamily="2" charset="0"/>
              <a:cs typeface="Poppins Light" panose="00000400000000000000" pitchFamily="2" charset="0"/>
            </a:endParaRPr>
          </a:p>
        </p:txBody>
      </p:sp>
      <p:pic>
        <p:nvPicPr>
          <p:cNvPr id="16" name="Picture 15" descr="A person taking a selfie&#10;&#10;Description automatically generated">
            <a:extLst>
              <a:ext uri="{FF2B5EF4-FFF2-40B4-BE49-F238E27FC236}">
                <a16:creationId xmlns:a16="http://schemas.microsoft.com/office/drawing/2014/main" id="{A84ADCCA-922B-2DD7-E276-3A3D4D56CE3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2746" b="1"/>
          <a:stretch/>
        </p:blipFill>
        <p:spPr>
          <a:xfrm>
            <a:off x="4900293" y="4228688"/>
            <a:ext cx="2002310" cy="312930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539" y="227903"/>
            <a:ext cx="5704569" cy="430887"/>
          </a:xfrm>
        </p:spPr>
        <p:txBody>
          <a:bodyPr/>
          <a:lstStyle/>
          <a:p>
            <a:r>
              <a:rPr lang="en-GB" dirty="0"/>
              <a:t>Finance and future priorities</a:t>
            </a:r>
          </a:p>
        </p:txBody>
      </p:sp>
      <p:sp>
        <p:nvSpPr>
          <p:cNvPr id="10" name="object 10"/>
          <p:cNvSpPr txBox="1">
            <a:spLocks noGrp="1"/>
          </p:cNvSpPr>
          <p:nvPr>
            <p:ph type="ftr" sz="quarter" idx="10"/>
          </p:nvPr>
        </p:nvSpPr>
        <p:spPr/>
        <p:txBody>
          <a:bodyPr/>
          <a:lstStyle/>
          <a:p>
            <a:r>
              <a:rPr lang="en-GB"/>
              <a:t>Healthwatch Doncaster Annual Report 2022-23</a:t>
            </a:r>
            <a:endParaRPr lang="en-GB" dirty="0"/>
          </a:p>
        </p:txBody>
      </p:sp>
      <p:sp>
        <p:nvSpPr>
          <p:cNvPr id="14" name="Slide Number Placeholder 13">
            <a:extLst>
              <a:ext uri="{FF2B5EF4-FFF2-40B4-BE49-F238E27FC236}">
                <a16:creationId xmlns:a16="http://schemas.microsoft.com/office/drawing/2014/main" id="{D4FDEFBB-9399-BCB0-12F4-CF9F3D6CA904}"/>
              </a:ext>
            </a:extLst>
          </p:cNvPr>
          <p:cNvSpPr>
            <a:spLocks noGrp="1"/>
          </p:cNvSpPr>
          <p:nvPr>
            <p:ph type="sldNum" sz="quarter" idx="11"/>
          </p:nvPr>
        </p:nvSpPr>
        <p:spPr/>
        <p:txBody>
          <a:bodyPr/>
          <a:lstStyle/>
          <a:p>
            <a:fld id="{81D60167-4931-47E6-BA6A-407CBD079E47}" type="slidenum">
              <a:rPr lang="en-GB" smtClean="0"/>
              <a:pPr/>
              <a:t>19</a:t>
            </a:fld>
            <a:endParaRPr lang="en-GB" dirty="0"/>
          </a:p>
        </p:txBody>
      </p:sp>
      <p:sp>
        <p:nvSpPr>
          <p:cNvPr id="19" name="Text Placeholder 18">
            <a:extLst>
              <a:ext uri="{FF2B5EF4-FFF2-40B4-BE49-F238E27FC236}">
                <a16:creationId xmlns:a16="http://schemas.microsoft.com/office/drawing/2014/main" id="{F0E7385C-7F16-D2E9-8C3A-25742DC6CC35}"/>
              </a:ext>
            </a:extLst>
          </p:cNvPr>
          <p:cNvSpPr>
            <a:spLocks noGrp="1"/>
          </p:cNvSpPr>
          <p:nvPr>
            <p:ph type="body" sz="quarter" idx="12"/>
          </p:nvPr>
        </p:nvSpPr>
        <p:spPr>
          <a:xfrm>
            <a:off x="500441" y="719027"/>
            <a:ext cx="5708650" cy="748951"/>
          </a:xfrm>
        </p:spPr>
        <p:txBody>
          <a:bodyPr/>
          <a:lstStyle/>
          <a:p>
            <a:pPr>
              <a:spcAft>
                <a:spcPts val="600"/>
              </a:spcAft>
            </a:pPr>
            <a:r>
              <a:rPr lang="en-GB" sz="1200" b="1" dirty="0">
                <a:solidFill>
                  <a:schemeClr val="tx1"/>
                </a:solidFill>
                <a:latin typeface="Poppins SemiBold" pitchFamily="2" charset="77"/>
                <a:cs typeface="Poppins SemiBold" pitchFamily="2" charset="77"/>
              </a:rPr>
              <a:t>To help us carry out our work we receive funding from our local authority under the Health and Social Care Act 2012.</a:t>
            </a:r>
          </a:p>
          <a:p>
            <a:pPr>
              <a:spcBef>
                <a:spcPts val="600"/>
              </a:spcBef>
              <a:spcAft>
                <a:spcPts val="600"/>
              </a:spcAft>
            </a:pPr>
            <a:r>
              <a:rPr lang="en-GB" sz="1800" b="1" dirty="0">
                <a:solidFill>
                  <a:srgbClr val="004F6B"/>
                </a:solidFill>
                <a:latin typeface="Poppins SemiBold" pitchFamily="2" charset="77"/>
                <a:cs typeface="Poppins SemiBold" pitchFamily="2" charset="77"/>
              </a:rPr>
              <a:t>Our income and expenditure</a:t>
            </a:r>
            <a:endParaRPr lang="en-GB" sz="1800" b="1" dirty="0">
              <a:latin typeface="Poppins SemiBold" pitchFamily="2" charset="77"/>
              <a:cs typeface="Poppins SemiBold" pitchFamily="2" charset="77"/>
            </a:endParaRPr>
          </a:p>
        </p:txBody>
      </p:sp>
      <p:sp>
        <p:nvSpPr>
          <p:cNvPr id="6" name="object 6"/>
          <p:cNvSpPr txBox="1"/>
          <p:nvPr/>
        </p:nvSpPr>
        <p:spPr>
          <a:xfrm>
            <a:off x="0" y="8138289"/>
            <a:ext cx="7556500" cy="1976776"/>
          </a:xfrm>
          <a:prstGeom prst="rect">
            <a:avLst/>
          </a:prstGeom>
          <a:solidFill>
            <a:srgbClr val="E5F5FB"/>
          </a:solidFill>
        </p:spPr>
        <p:txBody>
          <a:bodyPr vert="horz" wrap="square" lIns="0" tIns="189865" rIns="0" bIns="0" rtlCol="0">
            <a:noAutofit/>
          </a:bodyPr>
          <a:lstStyle/>
          <a:p>
            <a:pPr marL="503555">
              <a:lnSpc>
                <a:spcPct val="100000"/>
              </a:lnSpc>
              <a:spcBef>
                <a:spcPts val="600"/>
              </a:spcBef>
              <a:spcAft>
                <a:spcPts val="600"/>
              </a:spcAft>
            </a:pPr>
            <a:r>
              <a:rPr b="1" dirty="0">
                <a:solidFill>
                  <a:srgbClr val="004F6B"/>
                </a:solidFill>
                <a:latin typeface="Poppins SemiBold" pitchFamily="2" charset="77"/>
                <a:cs typeface="Poppins SemiBold" pitchFamily="2" charset="77"/>
              </a:rPr>
              <a:t>Top three priorities for 2023-24</a:t>
            </a:r>
            <a:endParaRPr b="1" dirty="0">
              <a:latin typeface="Poppins SemiBold" pitchFamily="2" charset="77"/>
              <a:cs typeface="Poppins SemiBold" pitchFamily="2" charset="77"/>
            </a:endParaRPr>
          </a:p>
          <a:p>
            <a:pPr marL="731520" indent="-228600">
              <a:lnSpc>
                <a:spcPct val="100000"/>
              </a:lnSpc>
              <a:spcBef>
                <a:spcPts val="600"/>
              </a:spcBef>
              <a:spcAft>
                <a:spcPts val="600"/>
              </a:spcAft>
              <a:buFont typeface="+mj-lt"/>
              <a:buAutoNum type="arabicPeriod"/>
              <a:tabLst>
                <a:tab pos="618490" algn="l"/>
              </a:tabLst>
            </a:pPr>
            <a:r>
              <a:rPr lang="en-GB" sz="1200" dirty="0">
                <a:latin typeface="Poppins Light" pitchFamily="2" charset="77"/>
                <a:cs typeface="Poppins Light" pitchFamily="2" charset="77"/>
              </a:rPr>
              <a:t>To spread our reach into underserved communities and establishing a larger and more diverse network of volunteers . </a:t>
            </a:r>
            <a:endParaRPr sz="1200" dirty="0">
              <a:latin typeface="Poppins Light" pitchFamily="2" charset="77"/>
              <a:cs typeface="Poppins Light" pitchFamily="2" charset="77"/>
            </a:endParaRPr>
          </a:p>
          <a:p>
            <a:pPr marL="731520" indent="-228600">
              <a:lnSpc>
                <a:spcPct val="100000"/>
              </a:lnSpc>
              <a:spcBef>
                <a:spcPts val="600"/>
              </a:spcBef>
              <a:spcAft>
                <a:spcPts val="600"/>
              </a:spcAft>
              <a:buFont typeface="+mj-lt"/>
              <a:buAutoNum type="arabicPeriod"/>
              <a:tabLst>
                <a:tab pos="618490" algn="l"/>
              </a:tabLst>
            </a:pPr>
            <a:r>
              <a:rPr lang="en-GB" sz="1200" dirty="0">
                <a:latin typeface="Poppins Light" pitchFamily="2" charset="77"/>
                <a:cs typeface="Poppins Light" pitchFamily="2" charset="77"/>
              </a:rPr>
              <a:t>Improving access to GP’s and educating the public on how they access their GP and the alternative services available</a:t>
            </a:r>
          </a:p>
          <a:p>
            <a:pPr marL="731520" indent="-228600">
              <a:lnSpc>
                <a:spcPct val="100000"/>
              </a:lnSpc>
              <a:spcBef>
                <a:spcPts val="600"/>
              </a:spcBef>
              <a:spcAft>
                <a:spcPts val="600"/>
              </a:spcAft>
              <a:buFont typeface="+mj-lt"/>
              <a:buAutoNum type="arabicPeriod"/>
              <a:tabLst>
                <a:tab pos="618490" algn="l"/>
              </a:tabLst>
            </a:pPr>
            <a:r>
              <a:rPr lang="en-GB" sz="1200" dirty="0">
                <a:latin typeface="Poppins Light" pitchFamily="2" charset="77"/>
                <a:cs typeface="Poppins Light" pitchFamily="2" charset="77"/>
              </a:rPr>
              <a:t>Hearing the voices of young people in Doncaster and making their voices louder.</a:t>
            </a:r>
            <a:endParaRPr sz="1200" dirty="0">
              <a:latin typeface="Poppins Light" pitchFamily="2" charset="77"/>
              <a:cs typeface="Poppins Light" pitchFamily="2" charset="77"/>
            </a:endParaRPr>
          </a:p>
        </p:txBody>
      </p:sp>
      <p:sp>
        <p:nvSpPr>
          <p:cNvPr id="20" name="Text Placeholder 18">
            <a:extLst>
              <a:ext uri="{FF2B5EF4-FFF2-40B4-BE49-F238E27FC236}">
                <a16:creationId xmlns:a16="http://schemas.microsoft.com/office/drawing/2014/main" id="{600EE5CF-C99D-B1A8-95C3-705D167231F6}"/>
              </a:ext>
            </a:extLst>
          </p:cNvPr>
          <p:cNvSpPr txBox="1">
            <a:spLocks/>
          </p:cNvSpPr>
          <p:nvPr/>
        </p:nvSpPr>
        <p:spPr>
          <a:xfrm>
            <a:off x="510539" y="3632171"/>
            <a:ext cx="6156961" cy="1976777"/>
          </a:xfrm>
          <a:prstGeom prst="rect">
            <a:avLst/>
          </a:prstGeom>
        </p:spPr>
        <p:txBody>
          <a:bodyPr vert="horz" lIns="0" tIns="0" rIns="0" bIns="0" rtlCol="0">
            <a:noAutofit/>
          </a:bodyPr>
          <a:lstStyle>
            <a:lvl1pPr marL="0">
              <a:defRPr sz="1400" b="0" i="0">
                <a:solidFill>
                  <a:schemeClr val="accent6"/>
                </a:solidFill>
                <a:latin typeface="Poppins Medium" pitchFamily="2" charset="77"/>
                <a:ea typeface="+mn-ea"/>
                <a:cs typeface="Poppins Medium"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600"/>
              </a:spcAft>
            </a:pPr>
            <a:r>
              <a:rPr lang="en-GB" sz="1200" dirty="0">
                <a:solidFill>
                  <a:schemeClr val="tx1"/>
                </a:solidFill>
                <a:latin typeface="Poppins Light" pitchFamily="2" charset="77"/>
                <a:cs typeface="Poppins Light" pitchFamily="2" charset="77"/>
              </a:rPr>
              <a:t>Additional income is broken down by:</a:t>
            </a:r>
          </a:p>
          <a:p>
            <a:pPr marL="248400" indent="-248400">
              <a:spcAft>
                <a:spcPts val="600"/>
              </a:spcAft>
              <a:buFont typeface="Arial" panose="020B0604020202020204" pitchFamily="34" charset="0"/>
              <a:buChar char="•"/>
            </a:pPr>
            <a:r>
              <a:rPr lang="en-GB" sz="1200" b="1" dirty="0">
                <a:solidFill>
                  <a:schemeClr val="tx1"/>
                </a:solidFill>
                <a:latin typeface="Poppins SemiBold" pitchFamily="2" charset="77"/>
                <a:cs typeface="Poppins SemiBold" pitchFamily="2" charset="77"/>
              </a:rPr>
              <a:t>£14,500 </a:t>
            </a:r>
            <a:r>
              <a:rPr lang="en-GB" sz="1200" dirty="0">
                <a:solidFill>
                  <a:schemeClr val="tx1"/>
                </a:solidFill>
                <a:latin typeface="Poppins Light" pitchFamily="2" charset="77"/>
                <a:cs typeface="Poppins Light" pitchFamily="2" charset="77"/>
              </a:rPr>
              <a:t>received from the City of Doncaster Council for a project</a:t>
            </a:r>
          </a:p>
          <a:p>
            <a:pPr marL="248400" indent="-248400">
              <a:spcAft>
                <a:spcPts val="600"/>
              </a:spcAft>
              <a:buFont typeface="Arial" panose="020B0604020202020204" pitchFamily="34" charset="0"/>
              <a:buChar char="•"/>
            </a:pPr>
            <a:r>
              <a:rPr lang="en-GB" sz="1200" b="1" dirty="0">
                <a:solidFill>
                  <a:schemeClr val="tx1"/>
                </a:solidFill>
                <a:latin typeface="Poppins SemiBold" panose="00000700000000000000" pitchFamily="2" charset="0"/>
                <a:cs typeface="Poppins SemiBold" panose="00000700000000000000" pitchFamily="2" charset="0"/>
              </a:rPr>
              <a:t>£13,500 </a:t>
            </a:r>
            <a:r>
              <a:rPr lang="en-GB" sz="1200" dirty="0">
                <a:solidFill>
                  <a:schemeClr val="tx1"/>
                </a:solidFill>
                <a:latin typeface="Poppins Light" panose="00000400000000000000" pitchFamily="2" charset="0"/>
                <a:cs typeface="Poppins Light" panose="00000400000000000000" pitchFamily="2" charset="0"/>
              </a:rPr>
              <a:t>received from the City of Doncaster Council for hosting a Community Connector</a:t>
            </a:r>
          </a:p>
          <a:p>
            <a:pPr marL="248400" indent="-248400">
              <a:spcAft>
                <a:spcPts val="600"/>
              </a:spcAft>
              <a:buFont typeface="Arial" panose="020B0604020202020204" pitchFamily="34" charset="0"/>
              <a:buChar char="•"/>
            </a:pPr>
            <a:r>
              <a:rPr lang="en-GB" sz="1200" b="1" dirty="0">
                <a:solidFill>
                  <a:schemeClr val="tx1"/>
                </a:solidFill>
                <a:latin typeface="Poppins SemiBold" panose="00000700000000000000" pitchFamily="2" charset="0"/>
                <a:cs typeface="Poppins SemiBold" panose="00000700000000000000" pitchFamily="2" charset="0"/>
              </a:rPr>
              <a:t>£6,000 </a:t>
            </a:r>
            <a:r>
              <a:rPr lang="en-GB" sz="1200" dirty="0">
                <a:solidFill>
                  <a:schemeClr val="tx1"/>
                </a:solidFill>
                <a:latin typeface="Poppins Light" panose="00000400000000000000" pitchFamily="2" charset="0"/>
                <a:cs typeface="Poppins Light" panose="00000400000000000000" pitchFamily="2" charset="0"/>
              </a:rPr>
              <a:t>received from the ICB for engagement support</a:t>
            </a:r>
            <a:endParaRPr lang="en-GB" sz="1200" dirty="0">
              <a:solidFill>
                <a:schemeClr val="tx1"/>
              </a:solidFill>
              <a:latin typeface="Poppins Light" pitchFamily="2" charset="77"/>
              <a:cs typeface="Poppins Light" pitchFamily="2" charset="77"/>
            </a:endParaRPr>
          </a:p>
          <a:p>
            <a:pPr marL="248400" indent="-248400">
              <a:spcAft>
                <a:spcPts val="600"/>
              </a:spcAft>
              <a:buFont typeface="Arial" panose="020B0604020202020204" pitchFamily="34" charset="0"/>
              <a:buChar char="•"/>
            </a:pPr>
            <a:r>
              <a:rPr lang="en-GB" sz="1200" b="1" dirty="0">
                <a:solidFill>
                  <a:schemeClr val="tx1"/>
                </a:solidFill>
                <a:latin typeface="Poppins SemiBold" pitchFamily="2" charset="77"/>
                <a:cs typeface="Poppins SemiBold" pitchFamily="2" charset="77"/>
              </a:rPr>
              <a:t>£5,000 </a:t>
            </a:r>
            <a:r>
              <a:rPr lang="en-GB" sz="1200" dirty="0">
                <a:solidFill>
                  <a:schemeClr val="tx1"/>
                </a:solidFill>
                <a:latin typeface="Poppins Light" pitchFamily="2" charset="77"/>
                <a:cs typeface="Poppins Light" pitchFamily="2" charset="77"/>
              </a:rPr>
              <a:t>received from Primary Care Doncaster for a project</a:t>
            </a:r>
          </a:p>
          <a:p>
            <a:pPr marL="248400" indent="-248400">
              <a:spcAft>
                <a:spcPts val="600"/>
              </a:spcAft>
              <a:buFont typeface="Arial" panose="020B0604020202020204" pitchFamily="34" charset="0"/>
              <a:buChar char="•"/>
            </a:pPr>
            <a:r>
              <a:rPr lang="en-GB" sz="1200" dirty="0">
                <a:solidFill>
                  <a:schemeClr val="tx1"/>
                </a:solidFill>
                <a:latin typeface="Poppins SemiBold" panose="00000700000000000000" pitchFamily="2" charset="0"/>
                <a:cs typeface="Poppins SemiBold" panose="00000700000000000000" pitchFamily="2" charset="0"/>
              </a:rPr>
              <a:t>£2804.80 </a:t>
            </a:r>
            <a:r>
              <a:rPr lang="en-GB" sz="1200" dirty="0">
                <a:solidFill>
                  <a:schemeClr val="tx1"/>
                </a:solidFill>
                <a:latin typeface="Poppins Light" panose="00000400000000000000" pitchFamily="2" charset="0"/>
                <a:cs typeface="Poppins Light" panose="00000400000000000000" pitchFamily="2" charset="0"/>
              </a:rPr>
              <a:t>received from ICB to support admin costs</a:t>
            </a:r>
          </a:p>
          <a:p>
            <a:pPr marL="248400" indent="-248400">
              <a:spcAft>
                <a:spcPts val="600"/>
              </a:spcAft>
              <a:buFont typeface="Arial" panose="020B0604020202020204" pitchFamily="34" charset="0"/>
              <a:buChar char="•"/>
            </a:pPr>
            <a:r>
              <a:rPr lang="en-GB" sz="1200" dirty="0">
                <a:solidFill>
                  <a:schemeClr val="tx1"/>
                </a:solidFill>
                <a:latin typeface="Poppins SemiBold" panose="00000700000000000000" pitchFamily="2" charset="0"/>
                <a:cs typeface="Poppins SemiBold" panose="00000700000000000000" pitchFamily="2" charset="0"/>
              </a:rPr>
              <a:t>£979.20 </a:t>
            </a:r>
            <a:r>
              <a:rPr lang="en-GB" sz="1200" dirty="0">
                <a:solidFill>
                  <a:schemeClr val="tx1"/>
                </a:solidFill>
                <a:latin typeface="Poppins Light" panose="00000400000000000000" pitchFamily="2" charset="0"/>
                <a:cs typeface="Poppins Light" panose="00000400000000000000" pitchFamily="2" charset="0"/>
              </a:rPr>
              <a:t>received for media costs</a:t>
            </a:r>
          </a:p>
          <a:p>
            <a:pPr>
              <a:spcAft>
                <a:spcPts val="600"/>
              </a:spcAft>
            </a:pPr>
            <a:r>
              <a:rPr lang="en-GB" sz="1800" b="1" dirty="0">
                <a:latin typeface="Poppins SemiBold" pitchFamily="2" charset="77"/>
                <a:cs typeface="Poppins SemiBold" pitchFamily="2" charset="77"/>
              </a:rPr>
              <a:t>Next steps</a:t>
            </a:r>
            <a:endParaRPr lang="en-GB" sz="1050" b="1" dirty="0">
              <a:latin typeface="Poppins SemiBold" pitchFamily="2" charset="77"/>
              <a:cs typeface="Poppins SemiBold" pitchFamily="2" charset="77"/>
            </a:endParaRPr>
          </a:p>
          <a:p>
            <a:pPr>
              <a:spcAft>
                <a:spcPts val="600"/>
              </a:spcAft>
            </a:pPr>
            <a:r>
              <a:rPr lang="en-GB" sz="1200" dirty="0">
                <a:solidFill>
                  <a:schemeClr val="tx1"/>
                </a:solidFill>
                <a:latin typeface="Poppins Light" pitchFamily="2" charset="77"/>
                <a:cs typeface="Poppins Light" pitchFamily="2" charset="77"/>
              </a:rPr>
              <a:t>In the ten years since Healthwatch was launched, we’ve demonstrated the power of public feedback in helping the health and care system understand what is working, spot issues and think about how things can be better in the future.</a:t>
            </a:r>
          </a:p>
          <a:p>
            <a:pPr>
              <a:spcAft>
                <a:spcPts val="600"/>
              </a:spcAft>
            </a:pPr>
            <a:r>
              <a:rPr lang="en-GB" sz="1200" dirty="0">
                <a:solidFill>
                  <a:schemeClr val="tx1"/>
                </a:solidFill>
                <a:latin typeface="Poppins Light" pitchFamily="2" charset="77"/>
                <a:cs typeface="Poppins Light" pitchFamily="2" charset="77"/>
              </a:rPr>
              <a:t>Services are currently facing unprecedented challenges and tackling the backlog needs to be a key priority for the NHS to ensure everyone gets the care they need. Over the next year we will continue our role in collecting feedback from everyone in our local community and giving them a voice to help shape Improvements to services.</a:t>
            </a:r>
          </a:p>
          <a:p>
            <a:pPr>
              <a:spcAft>
                <a:spcPts val="600"/>
              </a:spcAft>
            </a:pPr>
            <a:r>
              <a:rPr lang="en-GB" sz="1200" dirty="0">
                <a:solidFill>
                  <a:schemeClr val="tx1"/>
                </a:solidFill>
                <a:latin typeface="Poppins Light" pitchFamily="2" charset="77"/>
                <a:cs typeface="Poppins Light" pitchFamily="2" charset="77"/>
              </a:rPr>
              <a:t>We will also continue our work to tackling inequalities that exist and work to reduce the barriers you face when accessing care, regardless whether that is because of where you live, income or race.</a:t>
            </a:r>
          </a:p>
        </p:txBody>
      </p:sp>
      <p:graphicFrame>
        <p:nvGraphicFramePr>
          <p:cNvPr id="7" name="object 5">
            <a:extLst>
              <a:ext uri="{FF2B5EF4-FFF2-40B4-BE49-F238E27FC236}">
                <a16:creationId xmlns:a16="http://schemas.microsoft.com/office/drawing/2014/main" id="{0313B5F2-74CF-EB6D-3F7A-F57BEEAC4831}"/>
              </a:ext>
            </a:extLst>
          </p:cNvPr>
          <p:cNvGraphicFramePr>
            <a:graphicFrameLocks noGrp="1"/>
          </p:cNvGraphicFramePr>
          <p:nvPr>
            <p:extLst>
              <p:ext uri="{D42A27DB-BD31-4B8C-83A1-F6EECF244321}">
                <p14:modId xmlns:p14="http://schemas.microsoft.com/office/powerpoint/2010/main" val="1976788697"/>
              </p:ext>
            </p:extLst>
          </p:nvPr>
        </p:nvGraphicFramePr>
        <p:xfrm>
          <a:off x="500441" y="1653856"/>
          <a:ext cx="6554407" cy="1755525"/>
        </p:xfrm>
        <a:graphic>
          <a:graphicData uri="http://schemas.openxmlformats.org/drawingml/2006/table">
            <a:tbl>
              <a:tblPr firstRow="1" bandRow="1">
                <a:tableStyleId>{2D5ABB26-0587-4C30-8999-92F81FD0307C}</a:tableStyleId>
              </a:tblPr>
              <a:tblGrid>
                <a:gridCol w="2169314">
                  <a:extLst>
                    <a:ext uri="{9D8B030D-6E8A-4147-A177-3AD203B41FA5}">
                      <a16:colId xmlns:a16="http://schemas.microsoft.com/office/drawing/2014/main" val="20000"/>
                    </a:ext>
                  </a:extLst>
                </a:gridCol>
                <a:gridCol w="1046093">
                  <a:extLst>
                    <a:ext uri="{9D8B030D-6E8A-4147-A177-3AD203B41FA5}">
                      <a16:colId xmlns:a16="http://schemas.microsoft.com/office/drawing/2014/main" val="20001"/>
                    </a:ext>
                  </a:extLst>
                </a:gridCol>
                <a:gridCol w="153115">
                  <a:extLst>
                    <a:ext uri="{9D8B030D-6E8A-4147-A177-3AD203B41FA5}">
                      <a16:colId xmlns:a16="http://schemas.microsoft.com/office/drawing/2014/main" val="20002"/>
                    </a:ext>
                  </a:extLst>
                </a:gridCol>
                <a:gridCol w="2249100">
                  <a:extLst>
                    <a:ext uri="{9D8B030D-6E8A-4147-A177-3AD203B41FA5}">
                      <a16:colId xmlns:a16="http://schemas.microsoft.com/office/drawing/2014/main" val="20003"/>
                    </a:ext>
                  </a:extLst>
                </a:gridCol>
                <a:gridCol w="936785">
                  <a:extLst>
                    <a:ext uri="{9D8B030D-6E8A-4147-A177-3AD203B41FA5}">
                      <a16:colId xmlns:a16="http://schemas.microsoft.com/office/drawing/2014/main" val="20004"/>
                    </a:ext>
                  </a:extLst>
                </a:gridCol>
              </a:tblGrid>
              <a:tr h="251460">
                <a:tc>
                  <a:txBody>
                    <a:bodyPr/>
                    <a:lstStyle/>
                    <a:p>
                      <a:pPr marL="71755">
                        <a:lnSpc>
                          <a:spcPct val="100000"/>
                        </a:lnSpc>
                        <a:spcBef>
                          <a:spcPts val="330"/>
                        </a:spcBef>
                      </a:pPr>
                      <a:r>
                        <a:rPr sz="1200" b="1" i="0" spc="0" dirty="0">
                          <a:solidFill>
                            <a:srgbClr val="004F6B"/>
                          </a:solidFill>
                          <a:latin typeface="Poppins SemiBold" pitchFamily="2" charset="77"/>
                          <a:cs typeface="Poppins SemiBold" pitchFamily="2" charset="77"/>
                        </a:rPr>
                        <a:t>Income</a:t>
                      </a:r>
                      <a:endParaRPr sz="1200" b="1" i="0" spc="0" dirty="0">
                        <a:latin typeface="Poppins SemiBold" pitchFamily="2" charset="77"/>
                        <a:cs typeface="Poppins SemiBold" pitchFamily="2" charset="77"/>
                      </a:endParaRPr>
                    </a:p>
                  </a:txBody>
                  <a:tcPr marL="0" marR="0" marT="41910" marB="0">
                    <a:solidFill>
                      <a:srgbClr val="7FCBEB"/>
                    </a:solidFill>
                  </a:tcPr>
                </a:tc>
                <a:tc>
                  <a:txBody>
                    <a:bodyPr/>
                    <a:lstStyle/>
                    <a:p>
                      <a:pPr>
                        <a:lnSpc>
                          <a:spcPct val="100000"/>
                        </a:lnSpc>
                      </a:pPr>
                      <a:endParaRPr sz="1200" b="1" i="0" spc="0" dirty="0">
                        <a:latin typeface="Poppins SemiBold" pitchFamily="2" charset="77"/>
                        <a:cs typeface="Poppins SemiBold" pitchFamily="2" charset="77"/>
                      </a:endParaRPr>
                    </a:p>
                  </a:txBody>
                  <a:tcPr marL="0" marR="0" marT="0" marB="0">
                    <a:solidFill>
                      <a:srgbClr val="7FCBEB"/>
                    </a:solidFill>
                  </a:tcPr>
                </a:tc>
                <a:tc>
                  <a:txBody>
                    <a:bodyPr/>
                    <a:lstStyle/>
                    <a:p>
                      <a:pPr>
                        <a:lnSpc>
                          <a:spcPct val="100000"/>
                        </a:lnSpc>
                      </a:pPr>
                      <a:endParaRPr sz="1200" b="1" i="0" spc="0">
                        <a:latin typeface="Poppins SemiBold" pitchFamily="2" charset="77"/>
                        <a:cs typeface="Poppins SemiBold" pitchFamily="2" charset="77"/>
                      </a:endParaRPr>
                    </a:p>
                  </a:txBody>
                  <a:tcPr marL="0" marR="0" marT="0" marB="0"/>
                </a:tc>
                <a:tc>
                  <a:txBody>
                    <a:bodyPr/>
                    <a:lstStyle/>
                    <a:p>
                      <a:pPr marL="71755">
                        <a:lnSpc>
                          <a:spcPct val="100000"/>
                        </a:lnSpc>
                        <a:spcBef>
                          <a:spcPts val="330"/>
                        </a:spcBef>
                      </a:pPr>
                      <a:r>
                        <a:rPr sz="1200" b="1" i="0" spc="0" dirty="0">
                          <a:solidFill>
                            <a:srgbClr val="004F6B"/>
                          </a:solidFill>
                          <a:latin typeface="Poppins SemiBold" pitchFamily="2" charset="77"/>
                          <a:cs typeface="Poppins SemiBold" pitchFamily="2" charset="77"/>
                        </a:rPr>
                        <a:t>Expenditure</a:t>
                      </a:r>
                      <a:endParaRPr sz="1200" b="1" i="0" spc="0" dirty="0">
                        <a:latin typeface="Poppins SemiBold" pitchFamily="2" charset="77"/>
                        <a:cs typeface="Poppins SemiBold" pitchFamily="2" charset="77"/>
                      </a:endParaRPr>
                    </a:p>
                  </a:txBody>
                  <a:tcPr marL="0" marR="0" marT="41910" marB="0">
                    <a:solidFill>
                      <a:srgbClr val="7FCBEB"/>
                    </a:solidFill>
                  </a:tcPr>
                </a:tc>
                <a:tc>
                  <a:txBody>
                    <a:bodyPr/>
                    <a:lstStyle/>
                    <a:p>
                      <a:pPr>
                        <a:lnSpc>
                          <a:spcPct val="100000"/>
                        </a:lnSpc>
                      </a:pPr>
                      <a:endParaRPr sz="1200" b="0" i="0" spc="0" dirty="0">
                        <a:latin typeface="Poppins" pitchFamily="2" charset="77"/>
                        <a:cs typeface="Poppins" pitchFamily="2" charset="77"/>
                      </a:endParaRPr>
                    </a:p>
                  </a:txBody>
                  <a:tcPr marL="0" marR="0" marT="0" marB="0">
                    <a:solidFill>
                      <a:srgbClr val="7FCBEB"/>
                    </a:solidFill>
                  </a:tcPr>
                </a:tc>
                <a:extLst>
                  <a:ext uri="{0D108BD9-81ED-4DB2-BD59-A6C34878D82A}">
                    <a16:rowId xmlns:a16="http://schemas.microsoft.com/office/drawing/2014/main" val="10000"/>
                  </a:ext>
                </a:extLst>
              </a:tr>
              <a:tr h="478155">
                <a:tc>
                  <a:txBody>
                    <a:bodyPr/>
                    <a:lstStyle/>
                    <a:p>
                      <a:pPr marL="71755" marR="427990">
                        <a:lnSpc>
                          <a:spcPct val="108300"/>
                        </a:lnSpc>
                        <a:spcBef>
                          <a:spcPts val="515"/>
                        </a:spcBef>
                      </a:pPr>
                      <a:r>
                        <a:rPr sz="1200" b="0" i="0" spc="0" dirty="0">
                          <a:latin typeface="Poppins Light" pitchFamily="2" charset="77"/>
                          <a:cs typeface="Poppins Light" pitchFamily="2" charset="77"/>
                        </a:rPr>
                        <a:t>Annual grant from</a:t>
                      </a:r>
                      <a:r>
                        <a:rPr lang="en-GB" sz="1200" b="0" i="0" spc="0" dirty="0">
                          <a:latin typeface="Poppins Light" pitchFamily="2" charset="77"/>
                          <a:cs typeface="Poppins Light" pitchFamily="2" charset="77"/>
                        </a:rPr>
                        <a:t> </a:t>
                      </a:r>
                      <a:r>
                        <a:rPr sz="1200" b="0" i="0" spc="0" dirty="0">
                          <a:latin typeface="Poppins Light" pitchFamily="2" charset="77"/>
                          <a:cs typeface="Poppins Light" pitchFamily="2" charset="77"/>
                        </a:rPr>
                        <a:t>Government</a:t>
                      </a:r>
                    </a:p>
                  </a:txBody>
                  <a:tcPr marL="0" marR="0" marT="65405" marB="0">
                    <a:solidFill>
                      <a:srgbClr val="E5F5FB"/>
                    </a:solidFill>
                  </a:tcPr>
                </a:tc>
                <a:tc>
                  <a:txBody>
                    <a:bodyPr/>
                    <a:lstStyle/>
                    <a:p>
                      <a:pPr marR="65405" algn="r">
                        <a:lnSpc>
                          <a:spcPct val="100000"/>
                        </a:lnSpc>
                        <a:spcBef>
                          <a:spcPts val="615"/>
                        </a:spcBef>
                      </a:pPr>
                      <a:r>
                        <a:rPr sz="1200" b="0" i="0" spc="0" dirty="0">
                          <a:latin typeface="Poppins Light" pitchFamily="2" charset="77"/>
                          <a:cs typeface="Poppins Light" pitchFamily="2" charset="77"/>
                        </a:rPr>
                        <a:t>£</a:t>
                      </a:r>
                      <a:r>
                        <a:rPr lang="en-GB" sz="1200" b="0" i="0" spc="0" dirty="0">
                          <a:latin typeface="Poppins Light" pitchFamily="2" charset="77"/>
                          <a:cs typeface="Poppins Light" pitchFamily="2" charset="77"/>
                        </a:rPr>
                        <a:t>175,734</a:t>
                      </a:r>
                      <a:endParaRPr sz="1200" b="0" i="0" spc="0" dirty="0">
                        <a:latin typeface="Poppins Light" pitchFamily="2" charset="77"/>
                        <a:cs typeface="Poppins Light" pitchFamily="2" charset="77"/>
                      </a:endParaRPr>
                    </a:p>
                  </a:txBody>
                  <a:tcPr marL="0" marR="0" marT="78105" marB="0">
                    <a:solidFill>
                      <a:srgbClr val="E5F5FB"/>
                    </a:solidFill>
                  </a:tcPr>
                </a:tc>
                <a:tc>
                  <a:txBody>
                    <a:bodyPr/>
                    <a:lstStyle/>
                    <a:p>
                      <a:pPr>
                        <a:lnSpc>
                          <a:spcPct val="100000"/>
                        </a:lnSpc>
                      </a:pPr>
                      <a:endParaRPr sz="1200" b="0" i="0" spc="0">
                        <a:latin typeface="Poppins Light" pitchFamily="2" charset="77"/>
                        <a:cs typeface="Poppins Light" pitchFamily="2" charset="77"/>
                      </a:endParaRPr>
                    </a:p>
                  </a:txBody>
                  <a:tcPr marL="0" marR="0" marT="0" marB="0"/>
                </a:tc>
                <a:tc>
                  <a:txBody>
                    <a:bodyPr/>
                    <a:lstStyle/>
                    <a:p>
                      <a:pPr marL="71755">
                        <a:lnSpc>
                          <a:spcPct val="100000"/>
                        </a:lnSpc>
                        <a:spcBef>
                          <a:spcPts val="615"/>
                        </a:spcBef>
                      </a:pPr>
                      <a:r>
                        <a:rPr sz="1200" b="0" i="0" spc="0" dirty="0">
                          <a:latin typeface="Poppins Light" pitchFamily="2" charset="77"/>
                          <a:cs typeface="Poppins Light" pitchFamily="2" charset="77"/>
                        </a:rPr>
                        <a:t>Expenditure on pay</a:t>
                      </a:r>
                    </a:p>
                  </a:txBody>
                  <a:tcPr marL="0" marR="0" marT="78105" marB="0">
                    <a:solidFill>
                      <a:srgbClr val="E5F5FB"/>
                    </a:solidFill>
                  </a:tcPr>
                </a:tc>
                <a:tc>
                  <a:txBody>
                    <a:bodyPr/>
                    <a:lstStyle/>
                    <a:p>
                      <a:pPr marR="65405" algn="r">
                        <a:lnSpc>
                          <a:spcPct val="100000"/>
                        </a:lnSpc>
                        <a:spcBef>
                          <a:spcPts val="615"/>
                        </a:spcBef>
                      </a:pPr>
                      <a:r>
                        <a:rPr sz="1200" b="0" i="0" spc="0" dirty="0">
                          <a:latin typeface="Poppins Light" pitchFamily="2" charset="77"/>
                          <a:cs typeface="Poppins Light" pitchFamily="2" charset="77"/>
                        </a:rPr>
                        <a:t>£</a:t>
                      </a:r>
                      <a:r>
                        <a:rPr lang="en-GB" sz="1200" b="0" i="0" spc="0" dirty="0">
                          <a:latin typeface="Poppins Light" pitchFamily="2" charset="77"/>
                          <a:cs typeface="Poppins Light" pitchFamily="2" charset="77"/>
                        </a:rPr>
                        <a:t>137,550.03</a:t>
                      </a:r>
                      <a:endParaRPr sz="1200" b="0" i="0" spc="0" dirty="0">
                        <a:latin typeface="Poppins Light" pitchFamily="2" charset="77"/>
                        <a:cs typeface="Poppins Light" pitchFamily="2" charset="77"/>
                      </a:endParaRPr>
                    </a:p>
                  </a:txBody>
                  <a:tcPr marL="0" marR="0" marT="78105" marB="0">
                    <a:solidFill>
                      <a:srgbClr val="E5F5FB"/>
                    </a:solidFill>
                  </a:tcPr>
                </a:tc>
                <a:extLst>
                  <a:ext uri="{0D108BD9-81ED-4DB2-BD59-A6C34878D82A}">
                    <a16:rowId xmlns:a16="http://schemas.microsoft.com/office/drawing/2014/main" val="10001"/>
                  </a:ext>
                </a:extLst>
              </a:tr>
              <a:tr h="313055">
                <a:tc>
                  <a:txBody>
                    <a:bodyPr/>
                    <a:lstStyle/>
                    <a:p>
                      <a:pPr marL="71755">
                        <a:lnSpc>
                          <a:spcPct val="100000"/>
                        </a:lnSpc>
                        <a:spcBef>
                          <a:spcPts val="615"/>
                        </a:spcBef>
                      </a:pPr>
                      <a:r>
                        <a:rPr sz="1200" b="0" i="0" spc="0" dirty="0">
                          <a:latin typeface="Poppins Light" pitchFamily="2" charset="77"/>
                          <a:cs typeface="Poppins Light" pitchFamily="2" charset="77"/>
                        </a:rPr>
                        <a:t>Additional income</a:t>
                      </a:r>
                      <a:endParaRPr sz="1200" b="0" i="0" spc="0">
                        <a:latin typeface="Poppins Light" pitchFamily="2" charset="77"/>
                        <a:cs typeface="Poppins Light" pitchFamily="2" charset="77"/>
                      </a:endParaRPr>
                    </a:p>
                  </a:txBody>
                  <a:tcPr marL="0" marR="0" marT="78105" marB="0"/>
                </a:tc>
                <a:tc>
                  <a:txBody>
                    <a:bodyPr/>
                    <a:lstStyle/>
                    <a:p>
                      <a:pPr marR="65405" algn="r">
                        <a:lnSpc>
                          <a:spcPct val="100000"/>
                        </a:lnSpc>
                        <a:spcBef>
                          <a:spcPts val="615"/>
                        </a:spcBef>
                      </a:pPr>
                      <a:r>
                        <a:rPr sz="1200" b="0" i="0" spc="0" dirty="0">
                          <a:latin typeface="Poppins Light" pitchFamily="2" charset="77"/>
                          <a:cs typeface="Poppins Light" pitchFamily="2" charset="77"/>
                        </a:rPr>
                        <a:t>£</a:t>
                      </a:r>
                      <a:r>
                        <a:rPr lang="en-GB" sz="1200" b="0" i="0" spc="0" dirty="0">
                          <a:latin typeface="Poppins Light" pitchFamily="2" charset="77"/>
                          <a:cs typeface="Poppins Light" pitchFamily="2" charset="77"/>
                        </a:rPr>
                        <a:t>42,884</a:t>
                      </a:r>
                      <a:endParaRPr sz="1200" b="0" i="0" spc="0" dirty="0">
                        <a:latin typeface="Poppins Light" pitchFamily="2" charset="77"/>
                        <a:cs typeface="Poppins Light" pitchFamily="2" charset="77"/>
                      </a:endParaRPr>
                    </a:p>
                  </a:txBody>
                  <a:tcPr marL="0" marR="0" marT="78105" marB="0"/>
                </a:tc>
                <a:tc>
                  <a:txBody>
                    <a:bodyPr/>
                    <a:lstStyle/>
                    <a:p>
                      <a:pPr>
                        <a:lnSpc>
                          <a:spcPct val="100000"/>
                        </a:lnSpc>
                      </a:pPr>
                      <a:endParaRPr sz="1200" b="0" i="0" spc="0">
                        <a:latin typeface="Poppins Light" pitchFamily="2" charset="77"/>
                        <a:cs typeface="Poppins Light" pitchFamily="2" charset="77"/>
                      </a:endParaRPr>
                    </a:p>
                  </a:txBody>
                  <a:tcPr marL="0" marR="0" marT="0" marB="0"/>
                </a:tc>
                <a:tc>
                  <a:txBody>
                    <a:bodyPr/>
                    <a:lstStyle/>
                    <a:p>
                      <a:pPr marL="71755">
                        <a:lnSpc>
                          <a:spcPct val="100000"/>
                        </a:lnSpc>
                        <a:spcBef>
                          <a:spcPts val="615"/>
                        </a:spcBef>
                      </a:pPr>
                      <a:r>
                        <a:rPr sz="1200" b="0" i="0" spc="0" dirty="0">
                          <a:latin typeface="Poppins Light" pitchFamily="2" charset="77"/>
                          <a:cs typeface="Poppins Light" pitchFamily="2" charset="77"/>
                        </a:rPr>
                        <a:t>Non-pay expenditure</a:t>
                      </a:r>
                    </a:p>
                  </a:txBody>
                  <a:tcPr marL="0" marR="0" marT="78105" marB="0"/>
                </a:tc>
                <a:tc>
                  <a:txBody>
                    <a:bodyPr/>
                    <a:lstStyle/>
                    <a:p>
                      <a:pPr marR="65405" algn="r">
                        <a:lnSpc>
                          <a:spcPct val="100000"/>
                        </a:lnSpc>
                        <a:spcBef>
                          <a:spcPts val="615"/>
                        </a:spcBef>
                      </a:pPr>
                      <a:r>
                        <a:rPr lang="en-GB" sz="1200" b="0" i="0" spc="0" dirty="0">
                          <a:latin typeface="Poppins Light" pitchFamily="2" charset="77"/>
                          <a:cs typeface="Poppins Light" pitchFamily="2" charset="77"/>
                        </a:rPr>
                        <a:t>£22, 454.87</a:t>
                      </a:r>
                      <a:endParaRPr sz="1200" b="0" i="0" spc="0" dirty="0">
                        <a:latin typeface="Poppins Light" pitchFamily="2" charset="77"/>
                        <a:cs typeface="Poppins Light" pitchFamily="2" charset="77"/>
                      </a:endParaRPr>
                    </a:p>
                  </a:txBody>
                  <a:tcPr marL="0" marR="0" marT="78105" marB="0"/>
                </a:tc>
                <a:extLst>
                  <a:ext uri="{0D108BD9-81ED-4DB2-BD59-A6C34878D82A}">
                    <a16:rowId xmlns:a16="http://schemas.microsoft.com/office/drawing/2014/main" val="10002"/>
                  </a:ext>
                </a:extLst>
              </a:tr>
              <a:tr h="451870">
                <a:tc>
                  <a:txBody>
                    <a:bodyPr/>
                    <a:lstStyle/>
                    <a:p>
                      <a:pPr>
                        <a:lnSpc>
                          <a:spcPct val="100000"/>
                        </a:lnSpc>
                      </a:pPr>
                      <a:endParaRPr sz="1200" b="0" i="0" spc="0" dirty="0">
                        <a:latin typeface="Poppins Light" pitchFamily="2" charset="77"/>
                        <a:cs typeface="Poppins Light" pitchFamily="2" charset="77"/>
                      </a:endParaRPr>
                    </a:p>
                  </a:txBody>
                  <a:tcPr marL="0" marR="0" marT="0" marB="0">
                    <a:solidFill>
                      <a:srgbClr val="E5F5FB"/>
                    </a:solidFill>
                  </a:tcPr>
                </a:tc>
                <a:tc>
                  <a:txBody>
                    <a:bodyPr/>
                    <a:lstStyle/>
                    <a:p>
                      <a:pPr>
                        <a:lnSpc>
                          <a:spcPct val="100000"/>
                        </a:lnSpc>
                      </a:pPr>
                      <a:endParaRPr sz="1200" b="0" i="0" spc="0">
                        <a:latin typeface="Poppins Light" pitchFamily="2" charset="77"/>
                        <a:cs typeface="Poppins Light" pitchFamily="2" charset="77"/>
                      </a:endParaRPr>
                    </a:p>
                  </a:txBody>
                  <a:tcPr marL="0" marR="0" marT="0" marB="0">
                    <a:solidFill>
                      <a:srgbClr val="E5F5FB"/>
                    </a:solidFill>
                  </a:tcPr>
                </a:tc>
                <a:tc>
                  <a:txBody>
                    <a:bodyPr/>
                    <a:lstStyle/>
                    <a:p>
                      <a:pPr>
                        <a:lnSpc>
                          <a:spcPct val="100000"/>
                        </a:lnSpc>
                      </a:pPr>
                      <a:endParaRPr sz="1200" b="0" i="0" spc="0">
                        <a:latin typeface="Poppins Light" pitchFamily="2" charset="77"/>
                        <a:cs typeface="Poppins Light" pitchFamily="2" charset="77"/>
                      </a:endParaRPr>
                    </a:p>
                  </a:txBody>
                  <a:tcPr marL="0" marR="0" marT="0" marB="0"/>
                </a:tc>
                <a:tc>
                  <a:txBody>
                    <a:bodyPr/>
                    <a:lstStyle/>
                    <a:p>
                      <a:pPr marL="71755">
                        <a:lnSpc>
                          <a:spcPct val="100000"/>
                        </a:lnSpc>
                        <a:spcBef>
                          <a:spcPts val="615"/>
                        </a:spcBef>
                      </a:pPr>
                      <a:r>
                        <a:rPr sz="1200" b="0" i="0" spc="0" dirty="0">
                          <a:latin typeface="Poppins Light" pitchFamily="2" charset="77"/>
                          <a:cs typeface="Poppins Light" pitchFamily="2" charset="77"/>
                        </a:rPr>
                        <a:t>Office and management fee</a:t>
                      </a:r>
                    </a:p>
                  </a:txBody>
                  <a:tcPr marL="0" marR="0" marT="78105" marB="0">
                    <a:solidFill>
                      <a:srgbClr val="E5F5FB"/>
                    </a:solidFill>
                  </a:tcPr>
                </a:tc>
                <a:tc>
                  <a:txBody>
                    <a:bodyPr/>
                    <a:lstStyle/>
                    <a:p>
                      <a:pPr marR="65405" algn="r">
                        <a:lnSpc>
                          <a:spcPct val="100000"/>
                        </a:lnSpc>
                        <a:spcBef>
                          <a:spcPts val="615"/>
                        </a:spcBef>
                      </a:pPr>
                      <a:r>
                        <a:rPr sz="1200" b="0" i="0" spc="0" dirty="0">
                          <a:latin typeface="Poppins Light" pitchFamily="2" charset="77"/>
                          <a:cs typeface="Poppins Light" pitchFamily="2" charset="77"/>
                        </a:rPr>
                        <a:t>£</a:t>
                      </a:r>
                      <a:r>
                        <a:rPr lang="en-GB" sz="1200" b="0" i="0" spc="0" dirty="0">
                          <a:latin typeface="Poppins Light" pitchFamily="2" charset="77"/>
                          <a:cs typeface="Poppins Light" pitchFamily="2" charset="77"/>
                        </a:rPr>
                        <a:t>36,004.79</a:t>
                      </a:r>
                      <a:endParaRPr sz="1200" b="0" i="0" spc="0" dirty="0">
                        <a:latin typeface="Poppins Light" pitchFamily="2" charset="77"/>
                        <a:cs typeface="Poppins Light" pitchFamily="2" charset="77"/>
                      </a:endParaRPr>
                    </a:p>
                  </a:txBody>
                  <a:tcPr marL="0" marR="0" marT="78105" marB="0">
                    <a:solidFill>
                      <a:srgbClr val="E5F5FB"/>
                    </a:solidFill>
                  </a:tcPr>
                </a:tc>
                <a:extLst>
                  <a:ext uri="{0D108BD9-81ED-4DB2-BD59-A6C34878D82A}">
                    <a16:rowId xmlns:a16="http://schemas.microsoft.com/office/drawing/2014/main" val="10003"/>
                  </a:ext>
                </a:extLst>
              </a:tr>
              <a:tr h="249554">
                <a:tc>
                  <a:txBody>
                    <a:bodyPr/>
                    <a:lstStyle/>
                    <a:p>
                      <a:pPr marL="71755">
                        <a:lnSpc>
                          <a:spcPct val="100000"/>
                        </a:lnSpc>
                        <a:spcBef>
                          <a:spcPts val="615"/>
                        </a:spcBef>
                      </a:pPr>
                      <a:r>
                        <a:rPr sz="1200" b="1" i="0" spc="0" dirty="0">
                          <a:latin typeface="Poppins SemiBold" pitchFamily="2" charset="77"/>
                          <a:cs typeface="Poppins SemiBold" pitchFamily="2" charset="77"/>
                        </a:rPr>
                        <a:t>Total income</a:t>
                      </a:r>
                    </a:p>
                  </a:txBody>
                  <a:tcPr marL="0" marR="0" marT="78105" marB="0"/>
                </a:tc>
                <a:tc>
                  <a:txBody>
                    <a:bodyPr/>
                    <a:lstStyle/>
                    <a:p>
                      <a:pPr marR="65405" algn="r">
                        <a:lnSpc>
                          <a:spcPct val="100000"/>
                        </a:lnSpc>
                        <a:spcBef>
                          <a:spcPts val="615"/>
                        </a:spcBef>
                      </a:pPr>
                      <a:r>
                        <a:rPr sz="1200" b="1" i="0" spc="0" dirty="0">
                          <a:latin typeface="Poppins SemiBold" pitchFamily="2" charset="77"/>
                          <a:cs typeface="Poppins SemiBold" pitchFamily="2" charset="77"/>
                        </a:rPr>
                        <a:t>£</a:t>
                      </a:r>
                      <a:r>
                        <a:rPr lang="en-GB" sz="1200" b="1" i="0" spc="0" dirty="0">
                          <a:latin typeface="Poppins SemiBold" pitchFamily="2" charset="77"/>
                          <a:cs typeface="Poppins SemiBold" pitchFamily="2" charset="77"/>
                        </a:rPr>
                        <a:t>218,618</a:t>
                      </a:r>
                      <a:endParaRPr sz="1200" b="1" i="0" spc="0" dirty="0">
                        <a:latin typeface="Poppins SemiBold" pitchFamily="2" charset="77"/>
                        <a:cs typeface="Poppins SemiBold" pitchFamily="2" charset="77"/>
                      </a:endParaRPr>
                    </a:p>
                  </a:txBody>
                  <a:tcPr marL="0" marR="0" marT="78105" marB="0"/>
                </a:tc>
                <a:tc>
                  <a:txBody>
                    <a:bodyPr/>
                    <a:lstStyle/>
                    <a:p>
                      <a:pPr>
                        <a:lnSpc>
                          <a:spcPct val="100000"/>
                        </a:lnSpc>
                      </a:pPr>
                      <a:endParaRPr sz="1200" b="1" i="0" spc="0">
                        <a:latin typeface="Poppins SemiBold" pitchFamily="2" charset="77"/>
                        <a:cs typeface="Poppins SemiBold" pitchFamily="2" charset="77"/>
                      </a:endParaRPr>
                    </a:p>
                  </a:txBody>
                  <a:tcPr marL="0" marR="0" marT="0" marB="0"/>
                </a:tc>
                <a:tc>
                  <a:txBody>
                    <a:bodyPr/>
                    <a:lstStyle/>
                    <a:p>
                      <a:pPr marL="71755">
                        <a:lnSpc>
                          <a:spcPct val="100000"/>
                        </a:lnSpc>
                        <a:spcBef>
                          <a:spcPts val="615"/>
                        </a:spcBef>
                      </a:pPr>
                      <a:r>
                        <a:rPr sz="1200" b="1" i="0" spc="0" dirty="0">
                          <a:latin typeface="Poppins SemiBold" pitchFamily="2" charset="77"/>
                          <a:cs typeface="Poppins SemiBold" pitchFamily="2" charset="77"/>
                        </a:rPr>
                        <a:t>Total expenditure</a:t>
                      </a:r>
                    </a:p>
                  </a:txBody>
                  <a:tcPr marL="0" marR="0" marT="78105" marB="0"/>
                </a:tc>
                <a:tc>
                  <a:txBody>
                    <a:bodyPr/>
                    <a:lstStyle/>
                    <a:p>
                      <a:pPr marR="65405" algn="r">
                        <a:lnSpc>
                          <a:spcPct val="100000"/>
                        </a:lnSpc>
                        <a:spcBef>
                          <a:spcPts val="615"/>
                        </a:spcBef>
                      </a:pPr>
                      <a:r>
                        <a:rPr sz="1200" b="1" i="0" spc="0" dirty="0">
                          <a:latin typeface="Poppins SemiBold" pitchFamily="2" charset="77"/>
                          <a:cs typeface="Poppins SemiBold" pitchFamily="2" charset="77"/>
                        </a:rPr>
                        <a:t>£</a:t>
                      </a:r>
                      <a:r>
                        <a:rPr lang="en-GB" sz="1200" b="1" i="0" spc="0" dirty="0">
                          <a:latin typeface="Poppins SemiBold" pitchFamily="2" charset="77"/>
                          <a:cs typeface="Poppins SemiBold" pitchFamily="2" charset="77"/>
                        </a:rPr>
                        <a:t>195,716.41</a:t>
                      </a:r>
                      <a:endParaRPr sz="1200" b="1" i="0" spc="0" dirty="0">
                        <a:latin typeface="Poppins SemiBold" pitchFamily="2" charset="77"/>
                        <a:cs typeface="Poppins SemiBold" pitchFamily="2" charset="77"/>
                      </a:endParaRPr>
                    </a:p>
                  </a:txBody>
                  <a:tcPr marL="0" marR="0" marT="78105" marB="0"/>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01650" y="1252680"/>
            <a:ext cx="4250104" cy="5073858"/>
          </a:xfrm>
          <a:prstGeom prst="rect">
            <a:avLst/>
          </a:prstGeom>
        </p:spPr>
        <p:txBody>
          <a:bodyPr vert="horz" wrap="square" lIns="0" tIns="0" rIns="0" bIns="0" rtlCol="0">
            <a:noAutofit/>
          </a:bodyPr>
          <a:lstStyle/>
          <a:p>
            <a:pPr>
              <a:spcAft>
                <a:spcPts val="1200"/>
              </a:spcAft>
            </a:pPr>
            <a:r>
              <a:rPr sz="1400" dirty="0">
                <a:latin typeface="Poppins Light" pitchFamily="2" charset="77"/>
                <a:cs typeface="Poppins Light" pitchFamily="2" charset="77"/>
              </a:rPr>
              <a:t>Message from our Chair</a:t>
            </a:r>
            <a:endParaRPr lang="en-GB" sz="1400" dirty="0">
              <a:latin typeface="Poppins Light" pitchFamily="2" charset="77"/>
              <a:cs typeface="Poppins Light" pitchFamily="2" charset="77"/>
            </a:endParaRPr>
          </a:p>
          <a:p>
            <a:pPr>
              <a:spcAft>
                <a:spcPts val="1200"/>
              </a:spcAft>
            </a:pPr>
            <a:r>
              <a:rPr lang="en-GB" sz="1400" dirty="0">
                <a:latin typeface="Poppins Light" pitchFamily="2" charset="77"/>
                <a:cs typeface="Poppins Light" pitchFamily="2" charset="77"/>
              </a:rPr>
              <a:t>About us</a:t>
            </a:r>
            <a:endParaRPr sz="1400" dirty="0">
              <a:latin typeface="Poppins Light" pitchFamily="2" charset="77"/>
              <a:cs typeface="Poppins Light" pitchFamily="2" charset="77"/>
            </a:endParaRPr>
          </a:p>
          <a:p>
            <a:pPr marR="18415">
              <a:spcAft>
                <a:spcPts val="1200"/>
              </a:spcAft>
            </a:pPr>
            <a:r>
              <a:rPr lang="en-GB" sz="1400" dirty="0">
                <a:latin typeface="Poppins Light" pitchFamily="2" charset="77"/>
                <a:cs typeface="Poppins Light" pitchFamily="2" charset="77"/>
              </a:rPr>
              <a:t>Our Year in Review</a:t>
            </a:r>
          </a:p>
          <a:p>
            <a:pPr marR="18415">
              <a:spcAft>
                <a:spcPts val="1200"/>
              </a:spcAft>
            </a:pPr>
            <a:r>
              <a:rPr lang="en-GB" sz="1400" dirty="0">
                <a:latin typeface="Poppins Light" pitchFamily="2" charset="77"/>
                <a:cs typeface="Poppins Light" pitchFamily="2" charset="77"/>
              </a:rPr>
              <a:t>How we’ve made a difference this year</a:t>
            </a:r>
          </a:p>
          <a:p>
            <a:pPr marR="18415">
              <a:spcAft>
                <a:spcPts val="1200"/>
              </a:spcAft>
            </a:pPr>
            <a:r>
              <a:rPr lang="en-GB" sz="1400" dirty="0">
                <a:latin typeface="Poppins Light" pitchFamily="2" charset="77"/>
                <a:cs typeface="Poppins Light" pitchFamily="2" charset="77"/>
              </a:rPr>
              <a:t>10 years of improving care</a:t>
            </a:r>
          </a:p>
          <a:p>
            <a:pPr marR="18415">
              <a:spcAft>
                <a:spcPts val="1200"/>
              </a:spcAft>
            </a:pPr>
            <a:r>
              <a:rPr lang="en-GB" sz="1400" dirty="0">
                <a:latin typeface="Poppins Light" pitchFamily="2" charset="77"/>
                <a:cs typeface="Poppins Light" pitchFamily="2" charset="77"/>
              </a:rPr>
              <a:t>Healthwatch Hero</a:t>
            </a:r>
          </a:p>
          <a:p>
            <a:pPr marR="18415">
              <a:spcAft>
                <a:spcPts val="1200"/>
              </a:spcAft>
            </a:pPr>
            <a:r>
              <a:rPr lang="en-GB" sz="1400" dirty="0">
                <a:latin typeface="Poppins Light" pitchFamily="2" charset="77"/>
                <a:cs typeface="Poppins Light" pitchFamily="2" charset="77"/>
              </a:rPr>
              <a:t>Listening to your experiences </a:t>
            </a:r>
          </a:p>
          <a:p>
            <a:pPr marR="18415">
              <a:spcAft>
                <a:spcPts val="1200"/>
              </a:spcAft>
            </a:pPr>
            <a:r>
              <a:rPr lang="en-GB" sz="1400" dirty="0">
                <a:latin typeface="Poppins Light" pitchFamily="2" charset="77"/>
                <a:cs typeface="Poppins Light" pitchFamily="2" charset="77"/>
              </a:rPr>
              <a:t>Making a difference </a:t>
            </a:r>
            <a:endParaRPr sz="1400" dirty="0">
              <a:latin typeface="Poppins Light" pitchFamily="2" charset="77"/>
              <a:cs typeface="Poppins Light" pitchFamily="2" charset="77"/>
            </a:endParaRPr>
          </a:p>
          <a:p>
            <a:pPr marR="5080">
              <a:spcAft>
                <a:spcPts val="1200"/>
              </a:spcAft>
            </a:pPr>
            <a:r>
              <a:rPr lang="en-GB" sz="1400" dirty="0">
                <a:latin typeface="Poppins Light" pitchFamily="2" charset="77"/>
                <a:cs typeface="Poppins Light" pitchFamily="2" charset="77"/>
              </a:rPr>
              <a:t>Hearing from all our communities</a:t>
            </a:r>
          </a:p>
          <a:p>
            <a:pPr marR="5080">
              <a:spcAft>
                <a:spcPts val="1200"/>
              </a:spcAft>
            </a:pPr>
            <a:r>
              <a:rPr lang="en-GB" sz="1400" dirty="0">
                <a:latin typeface="Poppins Light" pitchFamily="2" charset="77"/>
                <a:cs typeface="Poppins Light" pitchFamily="2" charset="77"/>
              </a:rPr>
              <a:t>Advice and Information</a:t>
            </a:r>
          </a:p>
          <a:p>
            <a:pPr marR="5080">
              <a:spcAft>
                <a:spcPts val="1200"/>
              </a:spcAft>
            </a:pPr>
            <a:r>
              <a:rPr lang="en-GB" sz="1400" dirty="0">
                <a:latin typeface="Poppins Light" pitchFamily="2" charset="77"/>
                <a:cs typeface="Poppins Light" pitchFamily="2" charset="77"/>
              </a:rPr>
              <a:t>Volunteering</a:t>
            </a:r>
          </a:p>
          <a:p>
            <a:pPr marR="5080">
              <a:spcAft>
                <a:spcPts val="1200"/>
              </a:spcAft>
            </a:pPr>
            <a:r>
              <a:rPr lang="en-GB" sz="1400" dirty="0">
                <a:latin typeface="Poppins Light" pitchFamily="2" charset="77"/>
                <a:cs typeface="Poppins Light" pitchFamily="2" charset="77"/>
              </a:rPr>
              <a:t>Finance and future priorities</a:t>
            </a:r>
          </a:p>
          <a:p>
            <a:pPr marR="5080">
              <a:spcAft>
                <a:spcPts val="1200"/>
              </a:spcAft>
            </a:pPr>
            <a:r>
              <a:rPr lang="en-GB" sz="1400" dirty="0">
                <a:latin typeface="Poppins Light" pitchFamily="2" charset="77"/>
                <a:cs typeface="Poppins Light" pitchFamily="2" charset="77"/>
              </a:rPr>
              <a:t>Statutory Statements </a:t>
            </a:r>
          </a:p>
          <a:p>
            <a:pPr marR="5080">
              <a:spcAft>
                <a:spcPts val="1200"/>
              </a:spcAft>
            </a:pPr>
            <a:r>
              <a:rPr lang="en-GB" sz="1400" dirty="0">
                <a:latin typeface="Poppins Light" pitchFamily="2" charset="77"/>
                <a:cs typeface="Poppins Light" pitchFamily="2" charset="77"/>
              </a:rPr>
              <a:t>The way we work </a:t>
            </a:r>
          </a:p>
          <a:p>
            <a:pPr marR="5080">
              <a:spcAft>
                <a:spcPts val="1200"/>
              </a:spcAft>
            </a:pPr>
            <a:endParaRPr lang="en-GB" sz="1400" dirty="0">
              <a:latin typeface="Poppins Light" pitchFamily="2" charset="77"/>
              <a:cs typeface="Poppins Light" pitchFamily="2" charset="77"/>
            </a:endParaRPr>
          </a:p>
          <a:p>
            <a:pPr marR="5080">
              <a:spcAft>
                <a:spcPts val="1200"/>
              </a:spcAft>
            </a:pPr>
            <a:endParaRPr lang="en-GB" sz="1400" dirty="0">
              <a:latin typeface="Poppins Light" pitchFamily="2" charset="77"/>
              <a:cs typeface="Poppins Light" pitchFamily="2" charset="77"/>
            </a:endParaRPr>
          </a:p>
          <a:p>
            <a:pPr marR="5080">
              <a:spcAft>
                <a:spcPts val="1200"/>
              </a:spcAft>
            </a:pPr>
            <a:endParaRPr lang="en-GB" sz="1400" dirty="0">
              <a:latin typeface="Poppins Light" pitchFamily="2" charset="77"/>
              <a:cs typeface="Poppins Light" pitchFamily="2" charset="77"/>
            </a:endParaRPr>
          </a:p>
        </p:txBody>
      </p:sp>
      <p:sp>
        <p:nvSpPr>
          <p:cNvPr id="8" name="object 8"/>
          <p:cNvSpPr txBox="1"/>
          <p:nvPr/>
        </p:nvSpPr>
        <p:spPr>
          <a:xfrm>
            <a:off x="501649" y="7311081"/>
            <a:ext cx="5084142" cy="2339102"/>
          </a:xfrm>
          <a:prstGeom prst="rect">
            <a:avLst/>
          </a:prstGeom>
        </p:spPr>
        <p:txBody>
          <a:bodyPr vert="horz" wrap="square" lIns="0" tIns="0" rIns="0" bIns="0" rtlCol="0" anchor="b">
            <a:spAutoFit/>
          </a:bodyPr>
          <a:lstStyle/>
          <a:p>
            <a:pPr marR="522605">
              <a:spcAft>
                <a:spcPts val="1200"/>
              </a:spcAft>
            </a:pPr>
            <a:r>
              <a:rPr lang="en-GB" sz="1600" dirty="0">
                <a:solidFill>
                  <a:srgbClr val="004F6B"/>
                </a:solidFill>
                <a:latin typeface="Poppins Medium" pitchFamily="2" charset="77"/>
                <a:cs typeface="Poppins Medium" pitchFamily="2" charset="77"/>
              </a:rPr>
              <a:t>"In the last ten years, the health and </a:t>
            </a:r>
            <a:br>
              <a:rPr lang="en-GB" sz="1600" dirty="0">
                <a:solidFill>
                  <a:srgbClr val="004F6B"/>
                </a:solidFill>
                <a:latin typeface="Poppins Medium" pitchFamily="2" charset="77"/>
                <a:cs typeface="Poppins Medium" pitchFamily="2" charset="77"/>
              </a:rPr>
            </a:br>
            <a:r>
              <a:rPr lang="en-GB" sz="1600" dirty="0">
                <a:solidFill>
                  <a:srgbClr val="004F6B"/>
                </a:solidFill>
                <a:latin typeface="Poppins Medium" pitchFamily="2" charset="77"/>
                <a:cs typeface="Poppins Medium" pitchFamily="2" charset="77"/>
              </a:rPr>
              <a:t>social care landscape has changed dramatically, but the dedication of local Healthwatch hasn't. Your local Healthwatch has worked tirelessly to make sure the </a:t>
            </a:r>
            <a:br>
              <a:rPr lang="en-GB" sz="1600" dirty="0">
                <a:solidFill>
                  <a:srgbClr val="004F6B"/>
                </a:solidFill>
                <a:latin typeface="Poppins Medium" pitchFamily="2" charset="77"/>
                <a:cs typeface="Poppins Medium" pitchFamily="2" charset="77"/>
              </a:rPr>
            </a:br>
            <a:r>
              <a:rPr lang="en-GB" sz="1600" dirty="0">
                <a:solidFill>
                  <a:srgbClr val="004F6B"/>
                </a:solidFill>
                <a:latin typeface="Poppins Medium" pitchFamily="2" charset="77"/>
                <a:cs typeface="Poppins Medium" pitchFamily="2" charset="77"/>
              </a:rPr>
              <a:t>views of local people are heard, and NHS and social care leaders use your feedback to make care better."</a:t>
            </a:r>
          </a:p>
          <a:p>
            <a:pPr marR="522605">
              <a:spcAft>
                <a:spcPts val="1200"/>
              </a:spcAft>
            </a:pPr>
            <a:r>
              <a:rPr lang="en-GB" sz="1400" dirty="0">
                <a:solidFill>
                  <a:schemeClr val="accent3"/>
                </a:solidFill>
                <a:latin typeface="Poppins Medium" pitchFamily="2" charset="77"/>
                <a:cs typeface="Poppins Medium" pitchFamily="2" charset="77"/>
              </a:rPr>
              <a:t>Louise Ansari, Healthwatch National Director</a:t>
            </a:r>
          </a:p>
        </p:txBody>
      </p:sp>
      <p:sp>
        <p:nvSpPr>
          <p:cNvPr id="12" name="object 12"/>
          <p:cNvSpPr txBox="1">
            <a:spLocks noGrp="1"/>
          </p:cNvSpPr>
          <p:nvPr>
            <p:ph type="title"/>
          </p:nvPr>
        </p:nvSpPr>
        <p:spPr/>
        <p:txBody>
          <a:bodyPr/>
          <a:lstStyle/>
          <a:p>
            <a:r>
              <a:rPr lang="en-GB" dirty="0"/>
              <a:t>Contents</a:t>
            </a:r>
          </a:p>
        </p:txBody>
      </p:sp>
      <p:sp>
        <p:nvSpPr>
          <p:cNvPr id="15" name="object 15"/>
          <p:cNvSpPr txBox="1">
            <a:spLocks noGrp="1"/>
          </p:cNvSpPr>
          <p:nvPr>
            <p:ph type="ftr" sz="quarter" idx="10"/>
          </p:nvPr>
        </p:nvSpPr>
        <p:spPr/>
        <p:txBody>
          <a:bodyPr/>
          <a:lstStyle/>
          <a:p>
            <a:r>
              <a:rPr lang="en-GB"/>
              <a:t>Healthwatch Doncaster Annual Report 2022-23</a:t>
            </a:r>
            <a:endParaRPr lang="en-GB" dirty="0"/>
          </a:p>
        </p:txBody>
      </p:sp>
      <p:sp>
        <p:nvSpPr>
          <p:cNvPr id="14" name="object 14"/>
          <p:cNvSpPr txBox="1">
            <a:spLocks noGrp="1"/>
          </p:cNvSpPr>
          <p:nvPr>
            <p:ph type="sldNum" sz="quarter" idx="11"/>
          </p:nvPr>
        </p:nvSpPr>
        <p:spPr/>
        <p:txBody>
          <a:bodyPr/>
          <a:lstStyle/>
          <a:p>
            <a:fld id="{81D60167-4931-47E6-BA6A-407CBD079E47}" type="slidenum">
              <a:rPr lang="en-GB" dirty="0"/>
              <a:pPr/>
              <a:t>2</a:t>
            </a:fld>
            <a:endParaRPr lang="en-GB" dirty="0"/>
          </a:p>
        </p:txBody>
      </p:sp>
      <p:pic>
        <p:nvPicPr>
          <p:cNvPr id="25" name="Graphic 24">
            <a:extLst>
              <a:ext uri="{FF2B5EF4-FFF2-40B4-BE49-F238E27FC236}">
                <a16:creationId xmlns:a16="http://schemas.microsoft.com/office/drawing/2014/main" id="{0804EF1C-6A56-2A0C-DFBD-7ACE46D7AB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104" y="6720871"/>
            <a:ext cx="721828" cy="421848"/>
          </a:xfrm>
          <a:prstGeom prst="rect">
            <a:avLst/>
          </a:prstGeom>
        </p:spPr>
      </p:pic>
      <p:sp>
        <p:nvSpPr>
          <p:cNvPr id="52" name="Freeform 51">
            <a:extLst>
              <a:ext uri="{FF2B5EF4-FFF2-40B4-BE49-F238E27FC236}">
                <a16:creationId xmlns:a16="http://schemas.microsoft.com/office/drawing/2014/main" id="{EAD9E609-8554-212F-F095-4D3589E8A974}"/>
              </a:ext>
            </a:extLst>
          </p:cNvPr>
          <p:cNvSpPr/>
          <p:nvPr/>
        </p:nvSpPr>
        <p:spPr>
          <a:xfrm>
            <a:off x="5792056" y="5479774"/>
            <a:ext cx="1764444" cy="5213626"/>
          </a:xfrm>
          <a:custGeom>
            <a:avLst/>
            <a:gdLst>
              <a:gd name="connsiteX0" fmla="*/ 1764444 w 1764444"/>
              <a:gd name="connsiteY0" fmla="*/ 0 h 5213626"/>
              <a:gd name="connsiteX1" fmla="*/ 1764444 w 1764444"/>
              <a:gd name="connsiteY1" fmla="*/ 260881 h 5213626"/>
              <a:gd name="connsiteX2" fmla="*/ 1754874 w 1764444"/>
              <a:gd name="connsiteY2" fmla="*/ 268109 h 5213626"/>
              <a:gd name="connsiteX3" fmla="*/ 1028056 w 1764444"/>
              <a:gd name="connsiteY3" fmla="*/ 1016802 h 5213626"/>
              <a:gd name="connsiteX4" fmla="*/ 373922 w 1764444"/>
              <a:gd name="connsiteY4" fmla="*/ 4788963 h 5213626"/>
              <a:gd name="connsiteX5" fmla="*/ 469606 w 1764444"/>
              <a:gd name="connsiteY5" fmla="*/ 5109207 h 5213626"/>
              <a:gd name="connsiteX6" fmla="*/ 509589 w 1764444"/>
              <a:gd name="connsiteY6" fmla="*/ 5213626 h 5213626"/>
              <a:gd name="connsiteX7" fmla="*/ 286907 w 1764444"/>
              <a:gd name="connsiteY7" fmla="*/ 5213626 h 5213626"/>
              <a:gd name="connsiteX8" fmla="*/ 272606 w 1764444"/>
              <a:gd name="connsiteY8" fmla="*/ 5176254 h 5213626"/>
              <a:gd name="connsiteX9" fmla="*/ 172468 w 1764444"/>
              <a:gd name="connsiteY9" fmla="*/ 4840996 h 5213626"/>
              <a:gd name="connsiteX10" fmla="*/ 861941 w 1764444"/>
              <a:gd name="connsiteY10" fmla="*/ 891326 h 5213626"/>
              <a:gd name="connsiteX11" fmla="*/ 1623304 w 1764444"/>
              <a:gd name="connsiteY11" fmla="*/ 106657 h 521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4444" h="5213626">
                <a:moveTo>
                  <a:pt x="1764444" y="0"/>
                </a:moveTo>
                <a:lnTo>
                  <a:pt x="1764444" y="260881"/>
                </a:lnTo>
                <a:lnTo>
                  <a:pt x="1754874" y="268109"/>
                </a:lnTo>
                <a:cubicBezTo>
                  <a:pt x="1480581" y="488566"/>
                  <a:pt x="1237660" y="738649"/>
                  <a:pt x="1028056" y="1016802"/>
                </a:cubicBezTo>
                <a:cubicBezTo>
                  <a:pt x="245883" y="2054730"/>
                  <a:pt x="13571" y="3394273"/>
                  <a:pt x="373922" y="4788963"/>
                </a:cubicBezTo>
                <a:cubicBezTo>
                  <a:pt x="401960" y="4897459"/>
                  <a:pt x="433888" y="5004247"/>
                  <a:pt x="469606" y="5109207"/>
                </a:cubicBezTo>
                <a:lnTo>
                  <a:pt x="509589" y="5213626"/>
                </a:lnTo>
                <a:lnTo>
                  <a:pt x="286907" y="5213626"/>
                </a:lnTo>
                <a:lnTo>
                  <a:pt x="272606" y="5176254"/>
                </a:lnTo>
                <a:cubicBezTo>
                  <a:pt x="235236" y="5066378"/>
                  <a:pt x="201822" y="4954584"/>
                  <a:pt x="172468" y="4840996"/>
                </a:cubicBezTo>
                <a:cubicBezTo>
                  <a:pt x="-204184" y="3383692"/>
                  <a:pt x="40696" y="1981037"/>
                  <a:pt x="861941" y="891326"/>
                </a:cubicBezTo>
                <a:cubicBezTo>
                  <a:pt x="1081749" y="599666"/>
                  <a:pt x="1336210" y="337570"/>
                  <a:pt x="1623304" y="106657"/>
                </a:cubicBezTo>
                <a:close/>
              </a:path>
            </a:pathLst>
          </a:custGeom>
          <a:solidFill>
            <a:srgbClr val="E73E97"/>
          </a:solidFill>
          <a:ln w="12442"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DF84E60D-7C76-E0AC-A7FB-8EA3E38673BF}"/>
              </a:ext>
            </a:extLst>
          </p:cNvPr>
          <p:cNvSpPr/>
          <p:nvPr/>
        </p:nvSpPr>
        <p:spPr>
          <a:xfrm>
            <a:off x="0" y="6326538"/>
            <a:ext cx="7556500" cy="1939192"/>
          </a:xfrm>
          <a:custGeom>
            <a:avLst/>
            <a:gdLst>
              <a:gd name="connsiteX0" fmla="*/ 2957236 w 7556500"/>
              <a:gd name="connsiteY0" fmla="*/ 82 h 2787897"/>
              <a:gd name="connsiteX1" fmla="*/ 3998017 w 7556500"/>
              <a:gd name="connsiteY1" fmla="*/ 95107 h 2787897"/>
              <a:gd name="connsiteX2" fmla="*/ 6278092 w 7556500"/>
              <a:gd name="connsiteY2" fmla="*/ 1098926 h 2787897"/>
              <a:gd name="connsiteX3" fmla="*/ 7554737 w 7556500"/>
              <a:gd name="connsiteY3" fmla="*/ 2418152 h 2787897"/>
              <a:gd name="connsiteX4" fmla="*/ 7556500 w 7556500"/>
              <a:gd name="connsiteY4" fmla="*/ 2420708 h 2787897"/>
              <a:gd name="connsiteX5" fmla="*/ 7556500 w 7556500"/>
              <a:gd name="connsiteY5" fmla="*/ 2787897 h 2787897"/>
              <a:gd name="connsiteX6" fmla="*/ 7386924 w 7556500"/>
              <a:gd name="connsiteY6" fmla="*/ 2541834 h 2787897"/>
              <a:gd name="connsiteX7" fmla="*/ 6152292 w 7556500"/>
              <a:gd name="connsiteY7" fmla="*/ 1265233 h 2787897"/>
              <a:gd name="connsiteX8" fmla="*/ 3960315 w 7556500"/>
              <a:gd name="connsiteY8" fmla="*/ 300252 h 2787897"/>
              <a:gd name="connsiteX9" fmla="*/ 1144565 w 7556500"/>
              <a:gd name="connsiteY9" fmla="*/ 441789 h 2787897"/>
              <a:gd name="connsiteX10" fmla="*/ 157360 w 7556500"/>
              <a:gd name="connsiteY10" fmla="*/ 784470 h 2787897"/>
              <a:gd name="connsiteX11" fmla="*/ 0 w 7556500"/>
              <a:gd name="connsiteY11" fmla="*/ 859405 h 2787897"/>
              <a:gd name="connsiteX12" fmla="*/ 0 w 7556500"/>
              <a:gd name="connsiteY12" fmla="*/ 628743 h 2787897"/>
              <a:gd name="connsiteX13" fmla="*/ 72078 w 7556500"/>
              <a:gd name="connsiteY13" fmla="*/ 594418 h 2787897"/>
              <a:gd name="connsiteX14" fmla="*/ 1093922 w 7556500"/>
              <a:gd name="connsiteY14" fmla="*/ 239628 h 2787897"/>
              <a:gd name="connsiteX15" fmla="*/ 2957236 w 7556500"/>
              <a:gd name="connsiteY15" fmla="*/ 82 h 278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56500" h="2787897">
                <a:moveTo>
                  <a:pt x="2957236" y="82"/>
                </a:moveTo>
                <a:cubicBezTo>
                  <a:pt x="3314605" y="1881"/>
                  <a:pt x="3662008" y="33535"/>
                  <a:pt x="3998017" y="95107"/>
                </a:cubicBezTo>
                <a:cubicBezTo>
                  <a:pt x="4833324" y="248219"/>
                  <a:pt x="5600442" y="585937"/>
                  <a:pt x="6278092" y="1098926"/>
                </a:cubicBezTo>
                <a:cubicBezTo>
                  <a:pt x="6752267" y="1457900"/>
                  <a:pt x="7179968" y="1900057"/>
                  <a:pt x="7554737" y="2418152"/>
                </a:cubicBezTo>
                <a:lnTo>
                  <a:pt x="7556500" y="2420708"/>
                </a:lnTo>
                <a:lnTo>
                  <a:pt x="7556500" y="2787897"/>
                </a:lnTo>
                <a:lnTo>
                  <a:pt x="7386924" y="2541834"/>
                </a:lnTo>
                <a:cubicBezTo>
                  <a:pt x="7024025" y="2039873"/>
                  <a:pt x="6610416" y="1611976"/>
                  <a:pt x="6152292" y="1265233"/>
                </a:cubicBezTo>
                <a:cubicBezTo>
                  <a:pt x="5500772" y="772035"/>
                  <a:pt x="4763268" y="447387"/>
                  <a:pt x="3960315" y="300252"/>
                </a:cubicBezTo>
                <a:cubicBezTo>
                  <a:pt x="3093777" y="141413"/>
                  <a:pt x="2146484" y="189090"/>
                  <a:pt x="1144565" y="441789"/>
                </a:cubicBezTo>
                <a:cubicBezTo>
                  <a:pt x="803313" y="527867"/>
                  <a:pt x="473508" y="642421"/>
                  <a:pt x="157360" y="784470"/>
                </a:cubicBezTo>
                <a:lnTo>
                  <a:pt x="0" y="859405"/>
                </a:lnTo>
                <a:lnTo>
                  <a:pt x="0" y="628743"/>
                </a:lnTo>
                <a:lnTo>
                  <a:pt x="72078" y="594418"/>
                </a:lnTo>
                <a:cubicBezTo>
                  <a:pt x="399347" y="447358"/>
                  <a:pt x="740724" y="328758"/>
                  <a:pt x="1093922" y="239628"/>
                </a:cubicBezTo>
                <a:cubicBezTo>
                  <a:pt x="1738319" y="77026"/>
                  <a:pt x="2361621" y="-2916"/>
                  <a:pt x="2957236" y="82"/>
                </a:cubicBezTo>
                <a:close/>
              </a:path>
            </a:pathLst>
          </a:custGeom>
          <a:solidFill>
            <a:srgbClr val="84BD00"/>
          </a:solidFill>
          <a:ln w="12442" cap="flat">
            <a:noFill/>
            <a:prstDash val="solid"/>
            <a:miter/>
          </a:ln>
        </p:spPr>
        <p:txBody>
          <a:bodyPr rtlCol="0" anchor="ctr"/>
          <a:lstStyle/>
          <a:p>
            <a:endParaRPr lang="en-GB"/>
          </a:p>
        </p:txBody>
      </p:sp>
      <p:sp>
        <p:nvSpPr>
          <p:cNvPr id="54" name="object 6">
            <a:extLst>
              <a:ext uri="{FF2B5EF4-FFF2-40B4-BE49-F238E27FC236}">
                <a16:creationId xmlns:a16="http://schemas.microsoft.com/office/drawing/2014/main" id="{3013007F-D88E-B281-400B-AA944E0E3209}"/>
              </a:ext>
            </a:extLst>
          </p:cNvPr>
          <p:cNvSpPr txBox="1"/>
          <p:nvPr/>
        </p:nvSpPr>
        <p:spPr>
          <a:xfrm>
            <a:off x="5401945" y="1252680"/>
            <a:ext cx="808165" cy="4929756"/>
          </a:xfrm>
          <a:prstGeom prst="rect">
            <a:avLst/>
          </a:prstGeom>
        </p:spPr>
        <p:txBody>
          <a:bodyPr vert="horz" wrap="square" lIns="0" tIns="0" rIns="0" bIns="0" rtlCol="0">
            <a:noAutofit/>
          </a:bodyPr>
          <a:lstStyle/>
          <a:p>
            <a:pPr algn="r">
              <a:spcAft>
                <a:spcPts val="1200"/>
              </a:spcAft>
            </a:pPr>
            <a:r>
              <a:rPr lang="en-GB" sz="1400" dirty="0">
                <a:latin typeface="Poppins Light" pitchFamily="2" charset="77"/>
                <a:cs typeface="Poppins Light" pitchFamily="2" charset="77"/>
              </a:rPr>
              <a:t>3</a:t>
            </a:r>
          </a:p>
          <a:p>
            <a:pPr algn="r">
              <a:spcAft>
                <a:spcPts val="1200"/>
              </a:spcAft>
            </a:pPr>
            <a:r>
              <a:rPr lang="en-GB" sz="1400" dirty="0">
                <a:latin typeface="Poppins Light" pitchFamily="2" charset="77"/>
                <a:cs typeface="Poppins Light" pitchFamily="2" charset="77"/>
              </a:rPr>
              <a:t>4</a:t>
            </a:r>
          </a:p>
          <a:p>
            <a:pPr algn="r">
              <a:spcAft>
                <a:spcPts val="1200"/>
              </a:spcAft>
            </a:pPr>
            <a:r>
              <a:rPr lang="en-GB" sz="1400" dirty="0">
                <a:latin typeface="Poppins Light" pitchFamily="2" charset="77"/>
                <a:cs typeface="Poppins Light" pitchFamily="2" charset="77"/>
              </a:rPr>
              <a:t>5</a:t>
            </a:r>
          </a:p>
          <a:p>
            <a:pPr algn="r">
              <a:spcAft>
                <a:spcPts val="1200"/>
              </a:spcAft>
            </a:pPr>
            <a:r>
              <a:rPr lang="en-GB" sz="1400" dirty="0">
                <a:latin typeface="Poppins Light" pitchFamily="2" charset="77"/>
                <a:cs typeface="Poppins Light" pitchFamily="2" charset="77"/>
              </a:rPr>
              <a:t>6</a:t>
            </a:r>
          </a:p>
          <a:p>
            <a:pPr algn="r">
              <a:spcAft>
                <a:spcPts val="1200"/>
              </a:spcAft>
            </a:pPr>
            <a:r>
              <a:rPr lang="en-GB" sz="1400" dirty="0">
                <a:latin typeface="Poppins Light" pitchFamily="2" charset="77"/>
                <a:cs typeface="Poppins Light" pitchFamily="2" charset="77"/>
              </a:rPr>
              <a:t>7</a:t>
            </a:r>
          </a:p>
          <a:p>
            <a:pPr algn="r">
              <a:spcAft>
                <a:spcPts val="1200"/>
              </a:spcAft>
            </a:pPr>
            <a:r>
              <a:rPr lang="en-GB" sz="1400" dirty="0">
                <a:latin typeface="Poppins Light" pitchFamily="2" charset="77"/>
                <a:cs typeface="Poppins Light" pitchFamily="2" charset="77"/>
              </a:rPr>
              <a:t>8</a:t>
            </a:r>
          </a:p>
          <a:p>
            <a:pPr algn="r">
              <a:spcAft>
                <a:spcPts val="1200"/>
              </a:spcAft>
            </a:pPr>
            <a:r>
              <a:rPr lang="en-GB" sz="1400" dirty="0">
                <a:latin typeface="Poppins Light" pitchFamily="2" charset="77"/>
                <a:cs typeface="Poppins Light" pitchFamily="2" charset="77"/>
              </a:rPr>
              <a:t>9</a:t>
            </a:r>
          </a:p>
          <a:p>
            <a:pPr algn="r">
              <a:spcAft>
                <a:spcPts val="1200"/>
              </a:spcAft>
            </a:pPr>
            <a:r>
              <a:rPr lang="en-GB" sz="1400" dirty="0">
                <a:latin typeface="Poppins Light" pitchFamily="2" charset="77"/>
                <a:cs typeface="Poppins Light" pitchFamily="2" charset="77"/>
              </a:rPr>
              <a:t>10- 12</a:t>
            </a:r>
          </a:p>
          <a:p>
            <a:pPr algn="r">
              <a:spcAft>
                <a:spcPts val="1200"/>
              </a:spcAft>
            </a:pPr>
            <a:r>
              <a:rPr lang="en-GB" sz="1400" dirty="0">
                <a:latin typeface="Poppins Light" pitchFamily="2" charset="77"/>
                <a:cs typeface="Poppins Light" pitchFamily="2" charset="77"/>
              </a:rPr>
              <a:t>13-14</a:t>
            </a:r>
          </a:p>
          <a:p>
            <a:pPr algn="r">
              <a:spcAft>
                <a:spcPts val="1200"/>
              </a:spcAft>
            </a:pPr>
            <a:r>
              <a:rPr lang="en-GB" sz="1400" dirty="0">
                <a:latin typeface="Poppins Light" pitchFamily="2" charset="77"/>
                <a:cs typeface="Poppins Light" pitchFamily="2" charset="77"/>
              </a:rPr>
              <a:t>15-16</a:t>
            </a:r>
          </a:p>
          <a:p>
            <a:pPr algn="r">
              <a:spcAft>
                <a:spcPts val="1200"/>
              </a:spcAft>
            </a:pPr>
            <a:r>
              <a:rPr lang="en-GB" sz="1400" dirty="0">
                <a:latin typeface="Poppins Light" pitchFamily="2" charset="77"/>
                <a:cs typeface="Poppins Light" pitchFamily="2" charset="77"/>
              </a:rPr>
              <a:t>17-18</a:t>
            </a:r>
          </a:p>
          <a:p>
            <a:pPr algn="r">
              <a:spcAft>
                <a:spcPts val="1200"/>
              </a:spcAft>
            </a:pPr>
            <a:r>
              <a:rPr lang="en-GB" sz="1400" dirty="0">
                <a:latin typeface="Poppins Light" pitchFamily="2" charset="77"/>
                <a:cs typeface="Poppins Light" pitchFamily="2" charset="77"/>
              </a:rPr>
              <a:t>19</a:t>
            </a:r>
          </a:p>
          <a:p>
            <a:pPr algn="r">
              <a:spcAft>
                <a:spcPts val="1200"/>
              </a:spcAft>
            </a:pPr>
            <a:r>
              <a:rPr lang="en-GB" sz="1400" dirty="0">
                <a:latin typeface="Poppins Light" pitchFamily="2" charset="77"/>
                <a:cs typeface="Poppins Light" pitchFamily="2" charset="77"/>
              </a:rPr>
              <a:t>20</a:t>
            </a:r>
          </a:p>
          <a:p>
            <a:pPr algn="r">
              <a:spcAft>
                <a:spcPts val="1200"/>
              </a:spcAft>
            </a:pPr>
            <a:r>
              <a:rPr lang="en-GB" sz="1400" dirty="0">
                <a:latin typeface="Poppins Light" pitchFamily="2" charset="77"/>
                <a:cs typeface="Poppins Light" pitchFamily="2" charset="77"/>
              </a:rPr>
              <a:t>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B915340-E290-94BA-5270-229E4A8CA870}"/>
              </a:ext>
            </a:extLst>
          </p:cNvPr>
          <p:cNvSpPr>
            <a:spLocks noGrp="1"/>
          </p:cNvSpPr>
          <p:nvPr>
            <p:ph type="body" sz="quarter" idx="13"/>
          </p:nvPr>
        </p:nvSpPr>
        <p:spPr>
          <a:xfrm>
            <a:off x="501650" y="7741729"/>
            <a:ext cx="6553200" cy="1746250"/>
          </a:xfrm>
        </p:spPr>
        <p:txBody>
          <a:bodyPr/>
          <a:lstStyle/>
          <a:p>
            <a:r>
              <a:rPr lang="en-GB" dirty="0">
                <a:solidFill>
                  <a:schemeClr val="tx1"/>
                </a:solidFill>
              </a:rPr>
              <a:t>Doncaster Healthwatch CIC, 8d Cavendish Court, South Parade, Doncaster, DN1 2DJ</a:t>
            </a:r>
          </a:p>
          <a:p>
            <a:endParaRPr lang="en-GB" dirty="0"/>
          </a:p>
          <a:p>
            <a:r>
              <a:rPr lang="en-GB" dirty="0"/>
              <a:t>Healthwatch </a:t>
            </a:r>
            <a:r>
              <a:rPr lang="en-GB" dirty="0">
                <a:solidFill>
                  <a:srgbClr val="004F6B"/>
                </a:solidFill>
              </a:rPr>
              <a:t>Doncaster</a:t>
            </a:r>
            <a:r>
              <a:rPr lang="en-GB" dirty="0"/>
              <a:t> uses the Healthwatch Trademark when undertaking our statutory </a:t>
            </a:r>
            <a:br>
              <a:rPr lang="en-GB" dirty="0"/>
            </a:br>
            <a:r>
              <a:rPr lang="en-GB" dirty="0"/>
              <a:t>activities as covered by the licence agreement.</a:t>
            </a:r>
          </a:p>
        </p:txBody>
      </p:sp>
      <p:sp>
        <p:nvSpPr>
          <p:cNvPr id="10" name="Title 9">
            <a:extLst>
              <a:ext uri="{FF2B5EF4-FFF2-40B4-BE49-F238E27FC236}">
                <a16:creationId xmlns:a16="http://schemas.microsoft.com/office/drawing/2014/main" id="{685AE8E2-787B-7074-8FBB-6BAF7C2FE13D}"/>
              </a:ext>
            </a:extLst>
          </p:cNvPr>
          <p:cNvSpPr>
            <a:spLocks noGrp="1"/>
          </p:cNvSpPr>
          <p:nvPr>
            <p:ph type="title"/>
          </p:nvPr>
        </p:nvSpPr>
        <p:spPr/>
        <p:txBody>
          <a:bodyPr/>
          <a:lstStyle/>
          <a:p>
            <a:r>
              <a:rPr lang="en-GB" dirty="0"/>
              <a:t>Statutory statements</a:t>
            </a:r>
          </a:p>
        </p:txBody>
      </p:sp>
      <p:sp>
        <p:nvSpPr>
          <p:cNvPr id="9" name="object 9"/>
          <p:cNvSpPr txBox="1">
            <a:spLocks noGrp="1"/>
          </p:cNvSpPr>
          <p:nvPr>
            <p:ph type="ftr" sz="quarter" idx="10"/>
          </p:nvPr>
        </p:nvSpPr>
        <p:spPr/>
        <p:txBody>
          <a:bodyPr/>
          <a:lstStyle/>
          <a:p>
            <a:r>
              <a:rPr lang="en-GB"/>
              <a:t>Healthwatch Doncaster Annual Report 2022-23</a:t>
            </a:r>
            <a:endParaRPr lang="en-GB" dirty="0"/>
          </a:p>
        </p:txBody>
      </p:sp>
      <p:sp>
        <p:nvSpPr>
          <p:cNvPr id="8" name="object 8"/>
          <p:cNvSpPr txBox="1">
            <a:spLocks noGrp="1"/>
          </p:cNvSpPr>
          <p:nvPr>
            <p:ph type="sldNum" sz="quarter" idx="11"/>
          </p:nvPr>
        </p:nvSpPr>
        <p:spPr/>
        <p:txBody>
          <a:bodyPr/>
          <a:lstStyle/>
          <a:p>
            <a:fld id="{81D60167-4931-47E6-BA6A-407CBD079E47}" type="slidenum">
              <a:rPr lang="en-GB" dirty="0"/>
              <a:pPr/>
              <a:t>20</a:t>
            </a:fld>
            <a:endParaRPr lang="en-GB" dirty="0"/>
          </a:p>
        </p:txBody>
      </p:sp>
      <p:pic>
        <p:nvPicPr>
          <p:cNvPr id="7" name="Picture Placeholder 6" descr="A person wearing glasses and a lanyard&#10;&#10;Description automatically generated with low confidence">
            <a:extLst>
              <a:ext uri="{FF2B5EF4-FFF2-40B4-BE49-F238E27FC236}">
                <a16:creationId xmlns:a16="http://schemas.microsoft.com/office/drawing/2014/main" id="{2EC4469A-0146-3444-92A1-173C7CF478F5}"/>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5889" r="5889"/>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FD69-0AA9-0BB4-940A-B22614B7C577}"/>
              </a:ext>
            </a:extLst>
          </p:cNvPr>
          <p:cNvSpPr>
            <a:spLocks noGrp="1"/>
          </p:cNvSpPr>
          <p:nvPr>
            <p:ph type="title"/>
          </p:nvPr>
        </p:nvSpPr>
        <p:spPr/>
        <p:txBody>
          <a:bodyPr/>
          <a:lstStyle/>
          <a:p>
            <a:r>
              <a:rPr lang="en-GB" dirty="0"/>
              <a:t>The way we work</a:t>
            </a:r>
          </a:p>
        </p:txBody>
      </p:sp>
      <p:sp>
        <p:nvSpPr>
          <p:cNvPr id="12" name="Footer Placeholder 11">
            <a:extLst>
              <a:ext uri="{FF2B5EF4-FFF2-40B4-BE49-F238E27FC236}">
                <a16:creationId xmlns:a16="http://schemas.microsoft.com/office/drawing/2014/main" id="{83B1C38A-D8F6-2316-05E8-733E02457455}"/>
              </a:ext>
            </a:extLst>
          </p:cNvPr>
          <p:cNvSpPr>
            <a:spLocks noGrp="1"/>
          </p:cNvSpPr>
          <p:nvPr>
            <p:ph type="ftr" sz="quarter" idx="10"/>
          </p:nvPr>
        </p:nvSpPr>
        <p:spPr/>
        <p:txBody>
          <a:bodyPr/>
          <a:lstStyle/>
          <a:p>
            <a:r>
              <a:rPr lang="en-GB"/>
              <a:t>Healthwatch Doncaster Annual Report 2022-23</a:t>
            </a:r>
            <a:endParaRPr lang="en-GB" dirty="0"/>
          </a:p>
        </p:txBody>
      </p:sp>
      <p:sp>
        <p:nvSpPr>
          <p:cNvPr id="13" name="Slide Number Placeholder 12">
            <a:extLst>
              <a:ext uri="{FF2B5EF4-FFF2-40B4-BE49-F238E27FC236}">
                <a16:creationId xmlns:a16="http://schemas.microsoft.com/office/drawing/2014/main" id="{6D67C41A-6233-0BE9-033B-5DA70EB8BE21}"/>
              </a:ext>
            </a:extLst>
          </p:cNvPr>
          <p:cNvSpPr>
            <a:spLocks noGrp="1"/>
          </p:cNvSpPr>
          <p:nvPr>
            <p:ph type="sldNum" sz="quarter" idx="11"/>
          </p:nvPr>
        </p:nvSpPr>
        <p:spPr>
          <a:xfrm>
            <a:off x="-137565" y="10082676"/>
            <a:ext cx="455895" cy="286304"/>
          </a:xfrm>
        </p:spPr>
        <p:txBody>
          <a:bodyPr/>
          <a:lstStyle/>
          <a:p>
            <a:fld id="{81D60167-4931-47E6-BA6A-407CBD079E47}" type="slidenum">
              <a:rPr lang="en-GB" smtClean="0"/>
              <a:pPr/>
              <a:t>21</a:t>
            </a:fld>
            <a:endParaRPr lang="en-GB" dirty="0"/>
          </a:p>
        </p:txBody>
      </p:sp>
      <p:sp>
        <p:nvSpPr>
          <p:cNvPr id="3" name="Text Placeholder 2">
            <a:extLst>
              <a:ext uri="{FF2B5EF4-FFF2-40B4-BE49-F238E27FC236}">
                <a16:creationId xmlns:a16="http://schemas.microsoft.com/office/drawing/2014/main" id="{B3C20D4D-5DAC-CBD3-F713-F1E5441F8F8E}"/>
              </a:ext>
            </a:extLst>
          </p:cNvPr>
          <p:cNvSpPr>
            <a:spLocks noGrp="1"/>
          </p:cNvSpPr>
          <p:nvPr>
            <p:ph type="body" sz="quarter" idx="12"/>
          </p:nvPr>
        </p:nvSpPr>
        <p:spPr/>
        <p:txBody>
          <a:bodyPr/>
          <a:lstStyle/>
          <a:p>
            <a:pPr>
              <a:spcAft>
                <a:spcPts val="600"/>
              </a:spcAft>
            </a:pPr>
            <a:r>
              <a:rPr lang="en-GB" sz="2000" b="1" dirty="0">
                <a:latin typeface="Poppins SemiBold" pitchFamily="2" charset="77"/>
                <a:cs typeface="Poppins SemiBold" pitchFamily="2" charset="77"/>
              </a:rPr>
              <a:t>Involvement of volunteers and lay people in our governance and decision-making</a:t>
            </a:r>
          </a:p>
          <a:p>
            <a:r>
              <a:rPr lang="en-GB" sz="1200" dirty="0">
                <a:solidFill>
                  <a:schemeClr val="tx1"/>
                </a:solidFill>
                <a:latin typeface="Poppins Light" pitchFamily="2" charset="77"/>
                <a:cs typeface="Poppins Light" pitchFamily="2" charset="77"/>
              </a:rPr>
              <a:t>Our Healthwatch Board consists of 7 members who work on a voluntary basis to provide direction, oversight and scrutiny to our activities. Our Board ensures that decisions about priority areas of work reflect the concerns and interests of our diverse local community. Throughout 2022/23 the Board met 12 times.</a:t>
            </a:r>
          </a:p>
          <a:p>
            <a:endParaRPr lang="en-GB" sz="1200" dirty="0">
              <a:solidFill>
                <a:schemeClr val="tx1"/>
              </a:solidFill>
              <a:latin typeface="Poppins Light" pitchFamily="2" charset="77"/>
              <a:cs typeface="Poppins Light" pitchFamily="2" charset="77"/>
            </a:endParaRPr>
          </a:p>
          <a:p>
            <a:endParaRPr lang="en-GB" sz="1200" dirty="0">
              <a:solidFill>
                <a:schemeClr val="tx1"/>
              </a:solidFill>
              <a:latin typeface="Poppins Light" pitchFamily="2" charset="77"/>
              <a:cs typeface="Poppins Light" pitchFamily="2" charset="77"/>
            </a:endParaRPr>
          </a:p>
          <a:p>
            <a:endParaRPr lang="en-GB" sz="1200" dirty="0">
              <a:solidFill>
                <a:schemeClr val="tx1"/>
              </a:solidFill>
              <a:latin typeface="Poppins Light" pitchFamily="2" charset="77"/>
              <a:cs typeface="Poppins Light" pitchFamily="2" charset="77"/>
            </a:endParaRPr>
          </a:p>
          <a:p>
            <a:r>
              <a:rPr lang="en-GB" sz="1200" dirty="0">
                <a:solidFill>
                  <a:schemeClr val="tx1"/>
                </a:solidFill>
                <a:latin typeface="Poppins Light" pitchFamily="2" charset="77"/>
                <a:cs typeface="Poppins Light" pitchFamily="2" charset="77"/>
              </a:rPr>
              <a:t>We ensure wider public involvement in deciding our work priorities. </a:t>
            </a:r>
          </a:p>
          <a:p>
            <a:endParaRPr lang="en-GB" sz="1050" dirty="0">
              <a:solidFill>
                <a:schemeClr val="tx1"/>
              </a:solidFill>
              <a:latin typeface="Poppins Light" pitchFamily="2" charset="77"/>
              <a:cs typeface="Poppins Light" pitchFamily="2" charset="77"/>
            </a:endParaRPr>
          </a:p>
        </p:txBody>
      </p:sp>
      <p:sp>
        <p:nvSpPr>
          <p:cNvPr id="4" name="object 5">
            <a:extLst>
              <a:ext uri="{FF2B5EF4-FFF2-40B4-BE49-F238E27FC236}">
                <a16:creationId xmlns:a16="http://schemas.microsoft.com/office/drawing/2014/main" id="{E93D4783-AE70-F000-1877-19532B3F5D6F}"/>
              </a:ext>
            </a:extLst>
          </p:cNvPr>
          <p:cNvSpPr/>
          <p:nvPr/>
        </p:nvSpPr>
        <p:spPr>
          <a:xfrm>
            <a:off x="-1273" y="3595147"/>
            <a:ext cx="7056120" cy="2758122"/>
          </a:xfrm>
          <a:custGeom>
            <a:avLst/>
            <a:gdLst/>
            <a:ahLst/>
            <a:cxnLst/>
            <a:rect l="l" t="t" r="r" b="b"/>
            <a:pathLst>
              <a:path w="7056120" h="2353310">
                <a:moveTo>
                  <a:pt x="7056005" y="0"/>
                </a:moveTo>
                <a:lnTo>
                  <a:pt x="0" y="0"/>
                </a:lnTo>
                <a:lnTo>
                  <a:pt x="0" y="2353284"/>
                </a:lnTo>
                <a:lnTo>
                  <a:pt x="7056005" y="2353284"/>
                </a:lnTo>
                <a:lnTo>
                  <a:pt x="7056005" y="0"/>
                </a:lnTo>
                <a:close/>
              </a:path>
            </a:pathLst>
          </a:custGeom>
          <a:solidFill>
            <a:srgbClr val="E5F5FB"/>
          </a:solidFill>
        </p:spPr>
        <p:txBody>
          <a:bodyPr wrap="square" lIns="0" tIns="0" rIns="0" bIns="0" rtlCol="0"/>
          <a:lstStyle/>
          <a:p>
            <a:endParaRPr/>
          </a:p>
        </p:txBody>
      </p:sp>
      <p:sp>
        <p:nvSpPr>
          <p:cNvPr id="10" name="object 13">
            <a:extLst>
              <a:ext uri="{FF2B5EF4-FFF2-40B4-BE49-F238E27FC236}">
                <a16:creationId xmlns:a16="http://schemas.microsoft.com/office/drawing/2014/main" id="{CE1FCB11-A2EC-8869-9C72-A15E25C8A787}"/>
              </a:ext>
            </a:extLst>
          </p:cNvPr>
          <p:cNvSpPr txBox="1"/>
          <p:nvPr/>
        </p:nvSpPr>
        <p:spPr>
          <a:xfrm>
            <a:off x="500442" y="3690523"/>
            <a:ext cx="6403061" cy="2567369"/>
          </a:xfrm>
          <a:prstGeom prst="rect">
            <a:avLst/>
          </a:prstGeom>
        </p:spPr>
        <p:txBody>
          <a:bodyPr vert="horz" wrap="square" lIns="0" tIns="12700" rIns="0" bIns="0" rtlCol="0">
            <a:spAutoFit/>
          </a:bodyPr>
          <a:lstStyle/>
          <a:p>
            <a:pPr marR="269875">
              <a:spcAft>
                <a:spcPts val="600"/>
              </a:spcAft>
            </a:pPr>
            <a:r>
              <a:rPr lang="en-GB" b="1" dirty="0">
                <a:solidFill>
                  <a:srgbClr val="004F6B"/>
                </a:solidFill>
                <a:latin typeface="Poppins SemiBold" pitchFamily="2" charset="77"/>
                <a:cs typeface="Poppins SemiBold" pitchFamily="2" charset="77"/>
              </a:rPr>
              <a:t>Methods and systems used across </a:t>
            </a:r>
            <a:br>
              <a:rPr lang="en-GB" b="1" dirty="0">
                <a:solidFill>
                  <a:srgbClr val="004F6B"/>
                </a:solidFill>
                <a:latin typeface="Poppins SemiBold" pitchFamily="2" charset="77"/>
                <a:cs typeface="Poppins SemiBold" pitchFamily="2" charset="77"/>
              </a:rPr>
            </a:br>
            <a:r>
              <a:rPr lang="en-GB" b="1" dirty="0">
                <a:solidFill>
                  <a:srgbClr val="004F6B"/>
                </a:solidFill>
                <a:latin typeface="Poppins SemiBold" pitchFamily="2" charset="77"/>
                <a:cs typeface="Poppins SemiBold" pitchFamily="2" charset="77"/>
              </a:rPr>
              <a:t>the year to obtain people’s experiences</a:t>
            </a:r>
          </a:p>
          <a:p>
            <a:pPr marR="269875">
              <a:spcAft>
                <a:spcPts val="600"/>
              </a:spcAft>
            </a:pPr>
            <a:r>
              <a:rPr lang="en-GB" sz="1200" dirty="0">
                <a:solidFill>
                  <a:schemeClr val="tx1"/>
                </a:solidFill>
                <a:latin typeface="Poppins Light" pitchFamily="2" charset="77"/>
                <a:cs typeface="Poppins Light" pitchFamily="2" charset="77"/>
              </a:rPr>
              <a:t>We use a wide range of approaches to ensure that as many people as possible have the opportunity to provide us with insight about their experience of using services. During 2022/23 we have been available by phone, email, provided a webform on our website and through social media, as well as attending meetings of community groups and forums. </a:t>
            </a:r>
          </a:p>
          <a:p>
            <a:pPr marR="269875">
              <a:spcAft>
                <a:spcPts val="600"/>
              </a:spcAft>
            </a:pPr>
            <a:r>
              <a:rPr lang="en-GB" sz="1200" dirty="0">
                <a:solidFill>
                  <a:schemeClr val="tx1"/>
                </a:solidFill>
                <a:latin typeface="Poppins Light" pitchFamily="2" charset="77"/>
                <a:cs typeface="Poppins Light" pitchFamily="2" charset="77"/>
              </a:rPr>
              <a:t>We ensure that this annual report is made available to as many members of the public and partner organisations as possible. We will publish it on our website cascade it through our networks and share it on our social media channels so our stakeholders can read about the change making work achieved in Doncaster. </a:t>
            </a:r>
          </a:p>
        </p:txBody>
      </p:sp>
      <p:sp>
        <p:nvSpPr>
          <p:cNvPr id="5" name="object 13">
            <a:extLst>
              <a:ext uri="{FF2B5EF4-FFF2-40B4-BE49-F238E27FC236}">
                <a16:creationId xmlns:a16="http://schemas.microsoft.com/office/drawing/2014/main" id="{FF43C6B9-0C61-8FD7-1DDC-97ECC35B2AA9}"/>
              </a:ext>
            </a:extLst>
          </p:cNvPr>
          <p:cNvSpPr txBox="1"/>
          <p:nvPr/>
        </p:nvSpPr>
        <p:spPr>
          <a:xfrm>
            <a:off x="500442" y="8395331"/>
            <a:ext cx="6554404" cy="1551707"/>
          </a:xfrm>
          <a:prstGeom prst="rect">
            <a:avLst/>
          </a:prstGeom>
        </p:spPr>
        <p:txBody>
          <a:bodyPr vert="horz" wrap="square" lIns="0" tIns="12700" rIns="0" bIns="0" rtlCol="0">
            <a:spAutoFit/>
          </a:bodyPr>
          <a:lstStyle/>
          <a:p>
            <a:pPr marR="269875">
              <a:spcAft>
                <a:spcPts val="600"/>
              </a:spcAft>
            </a:pPr>
            <a:r>
              <a:rPr lang="en-GB" b="1" dirty="0">
                <a:solidFill>
                  <a:srgbClr val="004F6B"/>
                </a:solidFill>
                <a:latin typeface="Poppins SemiBold" pitchFamily="2" charset="77"/>
                <a:cs typeface="Poppins SemiBold" pitchFamily="2" charset="77"/>
              </a:rPr>
              <a:t>Taking people’s experiences to decision makers</a:t>
            </a:r>
          </a:p>
          <a:p>
            <a:pPr marR="117475">
              <a:spcAft>
                <a:spcPts val="600"/>
              </a:spcAft>
            </a:pPr>
            <a:r>
              <a:rPr lang="en-US" sz="1200" dirty="0">
                <a:latin typeface="Poppins Light" pitchFamily="2" charset="77"/>
                <a:cs typeface="Poppins Light" pitchFamily="2" charset="77"/>
              </a:rPr>
              <a:t>We ensure that people who can make decisions about services hear about the insight and experiences that have been shared with us.</a:t>
            </a:r>
          </a:p>
          <a:p>
            <a:pPr marR="117475">
              <a:spcAft>
                <a:spcPts val="600"/>
              </a:spcAft>
            </a:pPr>
            <a:r>
              <a:rPr lang="en-US" sz="1200" dirty="0">
                <a:latin typeface="Poppins Light" pitchFamily="2" charset="77"/>
                <a:cs typeface="Poppins Light" pitchFamily="2" charset="77"/>
              </a:rPr>
              <a:t>In our local authority area for example we take information to Doncaster Place Committee, Primary Care Steering Group, Patient Experience Involvement Committee, Doncaster Fairness and Wellness Commission, Minorities Partnership, &amp; Making It Real Board.</a:t>
            </a:r>
            <a:endParaRPr lang="en-US" sz="1200" dirty="0">
              <a:solidFill>
                <a:schemeClr val="tx1"/>
              </a:solidFill>
              <a:latin typeface="Poppins Light" pitchFamily="2" charset="77"/>
              <a:cs typeface="Poppins Light" pitchFamily="2" charset="77"/>
            </a:endParaRPr>
          </a:p>
        </p:txBody>
      </p:sp>
      <p:sp>
        <p:nvSpPr>
          <p:cNvPr id="7" name="Text Placeholder 18">
            <a:extLst>
              <a:ext uri="{FF2B5EF4-FFF2-40B4-BE49-F238E27FC236}">
                <a16:creationId xmlns:a16="http://schemas.microsoft.com/office/drawing/2014/main" id="{1F60B939-B73F-C551-ECF4-D2BEF7A0B998}"/>
              </a:ext>
            </a:extLst>
          </p:cNvPr>
          <p:cNvSpPr txBox="1">
            <a:spLocks/>
          </p:cNvSpPr>
          <p:nvPr/>
        </p:nvSpPr>
        <p:spPr>
          <a:xfrm>
            <a:off x="500442" y="6551360"/>
            <a:ext cx="6125612" cy="2128491"/>
          </a:xfrm>
          <a:prstGeom prst="rect">
            <a:avLst/>
          </a:prstGeom>
        </p:spPr>
        <p:txBody>
          <a:bodyPr lIns="0" tIns="0" rIns="0" bIns="0"/>
          <a:lstStyle>
            <a:lvl1pPr marL="0">
              <a:defRPr sz="1200" b="0" i="0">
                <a:solidFill>
                  <a:schemeClr val="tx1"/>
                </a:solidFill>
                <a:latin typeface="Poppins Light" pitchFamily="2" charset="77"/>
                <a:ea typeface="+mn-ea"/>
                <a:cs typeface="Poppins Light"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600"/>
              </a:spcAft>
            </a:pPr>
            <a:r>
              <a:rPr lang="en-GB" sz="1800" b="1" dirty="0">
                <a:solidFill>
                  <a:schemeClr val="accent6"/>
                </a:solidFill>
                <a:latin typeface="Poppins SemiBold" pitchFamily="2" charset="77"/>
                <a:cs typeface="Poppins SemiBold" pitchFamily="2" charset="77"/>
              </a:rPr>
              <a:t>Healthwatch representatives</a:t>
            </a:r>
          </a:p>
          <a:p>
            <a:pPr>
              <a:spcAft>
                <a:spcPts val="600"/>
              </a:spcAft>
            </a:pPr>
            <a:r>
              <a:rPr lang="en-GB" dirty="0"/>
              <a:t>Healthwatch Doncaster is represented on the Doncaster Health and Wellbeing Board by Stephen Shore, Chair of the Healthwatch Doncaster Board.</a:t>
            </a:r>
            <a:r>
              <a:rPr lang="en-GB" dirty="0">
                <a:solidFill>
                  <a:schemeClr val="accent1"/>
                </a:solidFill>
              </a:rPr>
              <a:t> </a:t>
            </a:r>
            <a:r>
              <a:rPr lang="en-GB" dirty="0"/>
              <a:t>During 2022/23 our representative has effectively carried out this role by and has actively been part of the Fairness and Wellbeing commission</a:t>
            </a:r>
          </a:p>
          <a:p>
            <a:pPr>
              <a:spcAft>
                <a:spcPts val="600"/>
              </a:spcAft>
            </a:pPr>
            <a:r>
              <a:rPr lang="en-GB" dirty="0"/>
              <a:t>Healthwatch Doncaster is represented on South Yorkshire Integrated Care Partnership by Fran Joel, Chief Operating Officer</a:t>
            </a:r>
            <a:endParaRPr lang="en-GB" dirty="0">
              <a:solidFill>
                <a:srgbClr val="DB3C8E"/>
              </a:solidFill>
            </a:endParaRPr>
          </a:p>
        </p:txBody>
      </p:sp>
    </p:spTree>
    <p:extLst>
      <p:ext uri="{BB962C8B-B14F-4D97-AF65-F5344CB8AC3E}">
        <p14:creationId xmlns:p14="http://schemas.microsoft.com/office/powerpoint/2010/main" val="224102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4F6B"/>
        </a:solidFill>
        <a:effectLst/>
      </p:bgPr>
    </p:bg>
    <p:spTree>
      <p:nvGrpSpPr>
        <p:cNvPr id="1" name=""/>
        <p:cNvGrpSpPr/>
        <p:nvPr/>
      </p:nvGrpSpPr>
      <p:grpSpPr>
        <a:xfrm>
          <a:off x="0" y="0"/>
          <a:ext cx="0" cy="0"/>
          <a:chOff x="0" y="0"/>
          <a:chExt cx="0" cy="0"/>
        </a:xfrm>
      </p:grpSpPr>
      <p:sp>
        <p:nvSpPr>
          <p:cNvPr id="15" name="object 15"/>
          <p:cNvSpPr txBox="1"/>
          <p:nvPr/>
        </p:nvSpPr>
        <p:spPr>
          <a:xfrm>
            <a:off x="501649" y="6966870"/>
            <a:ext cx="3934883" cy="1518364"/>
          </a:xfrm>
          <a:prstGeom prst="rect">
            <a:avLst/>
          </a:prstGeom>
        </p:spPr>
        <p:txBody>
          <a:bodyPr vert="horz" wrap="square" lIns="0" tIns="0" rIns="0" bIns="0" rtlCol="0">
            <a:spAutoFit/>
          </a:bodyPr>
          <a:lstStyle/>
          <a:p>
            <a:pPr>
              <a:lnSpc>
                <a:spcPct val="100000"/>
              </a:lnSpc>
            </a:pPr>
            <a:r>
              <a:rPr sz="1200" dirty="0">
                <a:solidFill>
                  <a:srgbClr val="FFFFFF"/>
                </a:solidFill>
                <a:latin typeface="Poppins Medium" pitchFamily="2" charset="77"/>
                <a:cs typeface="Poppins Medium" pitchFamily="2" charset="77"/>
              </a:rPr>
              <a:t>Healthwatch</a:t>
            </a:r>
            <a:r>
              <a:rPr lang="en-GB" sz="1200" dirty="0">
                <a:solidFill>
                  <a:srgbClr val="FFFFFF"/>
                </a:solidFill>
                <a:latin typeface="Poppins Medium" pitchFamily="2" charset="77"/>
                <a:cs typeface="Poppins Medium" pitchFamily="2" charset="77"/>
              </a:rPr>
              <a:t> Doncaster</a:t>
            </a:r>
            <a:br>
              <a:rPr lang="en-GB" sz="1200" dirty="0">
                <a:latin typeface="Poppins Medium" pitchFamily="2" charset="77"/>
                <a:cs typeface="Poppins Medium" pitchFamily="2" charset="77"/>
              </a:rPr>
            </a:br>
            <a:r>
              <a:rPr lang="en-GB" sz="1200" dirty="0">
                <a:solidFill>
                  <a:srgbClr val="FFFFFF"/>
                </a:solidFill>
                <a:latin typeface="Poppins Medium" pitchFamily="2" charset="77"/>
                <a:cs typeface="Poppins Medium" pitchFamily="2" charset="77"/>
              </a:rPr>
              <a:t>8D Cavendish Court, South Parade, Doncaster</a:t>
            </a:r>
          </a:p>
          <a:p>
            <a:pPr>
              <a:lnSpc>
                <a:spcPct val="100000"/>
              </a:lnSpc>
              <a:spcBef>
                <a:spcPts val="400"/>
              </a:spcBef>
              <a:spcAft>
                <a:spcPts val="400"/>
              </a:spcAft>
            </a:pPr>
            <a:r>
              <a:rPr lang="en-GB" sz="1200" dirty="0">
                <a:solidFill>
                  <a:srgbClr val="FFFFFF"/>
                </a:solidFill>
                <a:latin typeface="Poppins Medium" pitchFamily="2" charset="77"/>
                <a:cs typeface="Poppins Medium" pitchFamily="2" charset="77"/>
              </a:rPr>
              <a:t>DN1 2DJ </a:t>
            </a:r>
          </a:p>
          <a:p>
            <a:pPr>
              <a:lnSpc>
                <a:spcPct val="100000"/>
              </a:lnSpc>
              <a:spcBef>
                <a:spcPts val="400"/>
              </a:spcBef>
              <a:spcAft>
                <a:spcPts val="400"/>
              </a:spcAft>
            </a:pPr>
            <a:r>
              <a:rPr sz="1200" dirty="0" err="1">
                <a:solidFill>
                  <a:srgbClr val="FFFFFF"/>
                </a:solidFill>
                <a:latin typeface="Poppins Medium" pitchFamily="2" charset="77"/>
                <a:cs typeface="Poppins Medium" pitchFamily="2" charset="77"/>
              </a:rPr>
              <a:t>www.healthwatch.co.uk</a:t>
            </a:r>
            <a:r>
              <a:rPr sz="1200" dirty="0">
                <a:solidFill>
                  <a:srgbClr val="FFFFFF"/>
                </a:solidFill>
                <a:latin typeface="Poppins Medium" pitchFamily="2" charset="77"/>
                <a:cs typeface="Poppins Medium" pitchFamily="2" charset="77"/>
              </a:rPr>
              <a:t> </a:t>
            </a:r>
            <a:endParaRPr lang="en-GB" sz="1200" dirty="0">
              <a:solidFill>
                <a:srgbClr val="FFFFFF"/>
              </a:solidFill>
              <a:latin typeface="Poppins Medium" pitchFamily="2" charset="77"/>
              <a:cs typeface="Poppins Medium" pitchFamily="2" charset="77"/>
            </a:endParaRPr>
          </a:p>
          <a:p>
            <a:pPr>
              <a:lnSpc>
                <a:spcPct val="100000"/>
              </a:lnSpc>
              <a:spcBef>
                <a:spcPts val="400"/>
              </a:spcBef>
              <a:spcAft>
                <a:spcPts val="400"/>
              </a:spcAft>
            </a:pPr>
            <a:r>
              <a:rPr sz="1200" dirty="0">
                <a:solidFill>
                  <a:srgbClr val="FFFFFF"/>
                </a:solidFill>
                <a:latin typeface="Poppins Medium" pitchFamily="2" charset="77"/>
                <a:cs typeface="Poppins Medium" pitchFamily="2" charset="77"/>
              </a:rPr>
              <a:t>t: </a:t>
            </a:r>
            <a:r>
              <a:rPr lang="en-GB" sz="1200" dirty="0">
                <a:solidFill>
                  <a:srgbClr val="FFFFFF"/>
                </a:solidFill>
                <a:latin typeface="Poppins Medium" pitchFamily="2" charset="77"/>
                <a:cs typeface="Poppins Medium" pitchFamily="2" charset="77"/>
              </a:rPr>
              <a:t>01302 965450</a:t>
            </a:r>
            <a:endParaRPr lang="en-GB" sz="1200" dirty="0">
              <a:latin typeface="Poppins Medium" pitchFamily="2" charset="77"/>
              <a:cs typeface="Poppins Medium" pitchFamily="2" charset="77"/>
            </a:endParaRPr>
          </a:p>
          <a:p>
            <a:pPr>
              <a:lnSpc>
                <a:spcPct val="100000"/>
              </a:lnSpc>
              <a:spcBef>
                <a:spcPts val="400"/>
              </a:spcBef>
              <a:spcAft>
                <a:spcPts val="400"/>
              </a:spcAft>
            </a:pPr>
            <a:r>
              <a:rPr sz="1200" dirty="0">
                <a:solidFill>
                  <a:srgbClr val="FFFFFF"/>
                </a:solidFill>
                <a:latin typeface="Poppins Medium" pitchFamily="2" charset="77"/>
                <a:cs typeface="Poppins Medium" pitchFamily="2" charset="77"/>
              </a:rPr>
              <a:t>e: </a:t>
            </a:r>
            <a:r>
              <a:rPr lang="en-GB" sz="1200" dirty="0">
                <a:solidFill>
                  <a:srgbClr val="FFFFFF"/>
                </a:solidFill>
                <a:latin typeface="Poppins Medium" pitchFamily="2" charset="77"/>
                <a:cs typeface="Poppins Medium" pitchFamily="2" charset="77"/>
              </a:rPr>
              <a:t>info</a:t>
            </a:r>
            <a:r>
              <a:rPr sz="1200" dirty="0">
                <a:solidFill>
                  <a:srgbClr val="FFFFFF"/>
                </a:solidFill>
                <a:latin typeface="Poppins Medium" pitchFamily="2" charset="77"/>
                <a:cs typeface="Poppins Medium" pitchFamily="2" charset="77"/>
              </a:rPr>
              <a:t>@healthwatch</a:t>
            </a:r>
            <a:r>
              <a:rPr lang="en-GB" sz="1200" dirty="0">
                <a:solidFill>
                  <a:srgbClr val="FFFFFF"/>
                </a:solidFill>
                <a:latin typeface="Poppins Medium" pitchFamily="2" charset="77"/>
                <a:cs typeface="Poppins Medium" pitchFamily="2" charset="77"/>
              </a:rPr>
              <a:t>doncaster.org</a:t>
            </a:r>
            <a:r>
              <a:rPr sz="1200" dirty="0">
                <a:solidFill>
                  <a:srgbClr val="FFFFFF"/>
                </a:solidFill>
                <a:latin typeface="Poppins Medium" pitchFamily="2" charset="77"/>
                <a:cs typeface="Poppins Medium" pitchFamily="2" charset="77"/>
              </a:rPr>
              <a:t>.uk</a:t>
            </a:r>
            <a:endParaRPr lang="en-GB" sz="1200" dirty="0">
              <a:solidFill>
                <a:srgbClr val="FFFFFF"/>
              </a:solidFill>
              <a:latin typeface="Poppins Medium" pitchFamily="2" charset="77"/>
              <a:cs typeface="Poppins Medium" pitchFamily="2" charset="77"/>
            </a:endParaRPr>
          </a:p>
        </p:txBody>
      </p:sp>
      <p:sp>
        <p:nvSpPr>
          <p:cNvPr id="33" name="Freeform 32">
            <a:extLst>
              <a:ext uri="{FF2B5EF4-FFF2-40B4-BE49-F238E27FC236}">
                <a16:creationId xmlns:a16="http://schemas.microsoft.com/office/drawing/2014/main" id="{2485D842-222C-79EF-DCF0-08EAC5D6F57F}"/>
              </a:ext>
            </a:extLst>
          </p:cNvPr>
          <p:cNvSpPr/>
          <p:nvPr/>
        </p:nvSpPr>
        <p:spPr>
          <a:xfrm>
            <a:off x="1" y="5271514"/>
            <a:ext cx="7594179" cy="3210049"/>
          </a:xfrm>
          <a:custGeom>
            <a:avLst/>
            <a:gdLst>
              <a:gd name="connsiteX0" fmla="*/ 905827 w 7594179"/>
              <a:gd name="connsiteY0" fmla="*/ 323 h 3210049"/>
              <a:gd name="connsiteX1" fmla="*/ 1941955 w 7594179"/>
              <a:gd name="connsiteY1" fmla="*/ 51345 h 3210049"/>
              <a:gd name="connsiteX2" fmla="*/ 5304898 w 7594179"/>
              <a:gd name="connsiteY2" fmla="*/ 1111029 h 3210049"/>
              <a:gd name="connsiteX3" fmla="*/ 7408670 w 7594179"/>
              <a:gd name="connsiteY3" fmla="*/ 2621631 h 3210049"/>
              <a:gd name="connsiteX4" fmla="*/ 7594179 w 7594179"/>
              <a:gd name="connsiteY4" fmla="*/ 2797953 h 3210049"/>
              <a:gd name="connsiteX5" fmla="*/ 7594179 w 7594179"/>
              <a:gd name="connsiteY5" fmla="*/ 3210049 h 3210049"/>
              <a:gd name="connsiteX6" fmla="*/ 7507351 w 7594179"/>
              <a:gd name="connsiteY6" fmla="*/ 3120339 h 3210049"/>
              <a:gd name="connsiteX7" fmla="*/ 5166163 w 7594179"/>
              <a:gd name="connsiteY7" fmla="*/ 1366606 h 3210049"/>
              <a:gd name="connsiteX8" fmla="*/ 1910544 w 7594179"/>
              <a:gd name="connsiteY8" fmla="*/ 340363 h 3210049"/>
              <a:gd name="connsiteX9" fmla="*/ 397438 w 7594179"/>
              <a:gd name="connsiteY9" fmla="*/ 309962 h 3210049"/>
              <a:gd name="connsiteX10" fmla="*/ 0 w 7594179"/>
              <a:gd name="connsiteY10" fmla="*/ 347052 h 3210049"/>
              <a:gd name="connsiteX11" fmla="*/ 0 w 7594179"/>
              <a:gd name="connsiteY11" fmla="*/ 53885 h 3210049"/>
              <a:gd name="connsiteX12" fmla="*/ 117871 w 7594179"/>
              <a:gd name="connsiteY12" fmla="*/ 40461 h 3210049"/>
              <a:gd name="connsiteX13" fmla="*/ 905827 w 7594179"/>
              <a:gd name="connsiteY13" fmla="*/ 323 h 32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94179" h="3210049">
                <a:moveTo>
                  <a:pt x="905827" y="323"/>
                </a:moveTo>
                <a:cubicBezTo>
                  <a:pt x="1254116" y="-2603"/>
                  <a:pt x="1599699" y="14382"/>
                  <a:pt x="1941955" y="51345"/>
                </a:cubicBezTo>
                <a:cubicBezTo>
                  <a:pt x="3107097" y="177101"/>
                  <a:pt x="4238501" y="533574"/>
                  <a:pt x="5304898" y="1111029"/>
                </a:cubicBezTo>
                <a:cubicBezTo>
                  <a:pt x="6109795" y="1546844"/>
                  <a:pt x="6816183" y="2075907"/>
                  <a:pt x="7408670" y="2621631"/>
                </a:cubicBezTo>
                <a:lnTo>
                  <a:pt x="7594179" y="2797953"/>
                </a:lnTo>
                <a:lnTo>
                  <a:pt x="7594179" y="3210049"/>
                </a:lnTo>
                <a:lnTo>
                  <a:pt x="7507351" y="3120339"/>
                </a:lnTo>
                <a:cubicBezTo>
                  <a:pt x="6800007" y="2414805"/>
                  <a:pt x="6012241" y="1824849"/>
                  <a:pt x="5166163" y="1366606"/>
                </a:cubicBezTo>
                <a:cubicBezTo>
                  <a:pt x="4133211" y="807325"/>
                  <a:pt x="3037875" y="462046"/>
                  <a:pt x="1910544" y="340363"/>
                </a:cubicBezTo>
                <a:cubicBezTo>
                  <a:pt x="1413029" y="286663"/>
                  <a:pt x="907988" y="276610"/>
                  <a:pt x="397438" y="309962"/>
                </a:cubicBezTo>
                <a:lnTo>
                  <a:pt x="0" y="347052"/>
                </a:lnTo>
                <a:lnTo>
                  <a:pt x="0" y="53885"/>
                </a:lnTo>
                <a:lnTo>
                  <a:pt x="117871" y="40461"/>
                </a:lnTo>
                <a:cubicBezTo>
                  <a:pt x="381871" y="15906"/>
                  <a:pt x="644610" y="2516"/>
                  <a:pt x="905827" y="323"/>
                </a:cubicBezTo>
                <a:close/>
              </a:path>
            </a:pathLst>
          </a:custGeom>
          <a:solidFill>
            <a:srgbClr val="84BD00"/>
          </a:solidFill>
          <a:ln w="14536" cap="flat">
            <a:noFill/>
            <a:prstDash val="solid"/>
            <a:miter/>
          </a:ln>
        </p:spPr>
        <p:txBody>
          <a:bodyPr rtlCol="0" anchor="ctr"/>
          <a:lstStyle/>
          <a:p>
            <a:endParaRPr lang="en-GB"/>
          </a:p>
        </p:txBody>
      </p:sp>
      <p:sp>
        <p:nvSpPr>
          <p:cNvPr id="29" name="TextBox 28">
            <a:extLst>
              <a:ext uri="{FF2B5EF4-FFF2-40B4-BE49-F238E27FC236}">
                <a16:creationId xmlns:a16="http://schemas.microsoft.com/office/drawing/2014/main" id="{40FE7F45-C236-F8CF-3FE0-F42507321912}"/>
              </a:ext>
            </a:extLst>
          </p:cNvPr>
          <p:cNvSpPr txBox="1"/>
          <p:nvPr/>
        </p:nvSpPr>
        <p:spPr>
          <a:xfrm>
            <a:off x="13258800" y="2133600"/>
            <a:ext cx="184731" cy="369332"/>
          </a:xfrm>
          <a:prstGeom prst="rect">
            <a:avLst/>
          </a:prstGeom>
          <a:noFill/>
        </p:spPr>
        <p:txBody>
          <a:bodyPr wrap="none" rtlCol="0">
            <a:spAutoFit/>
          </a:bodyPr>
          <a:lstStyle/>
          <a:p>
            <a:endParaRPr lang="en-GB" dirty="0"/>
          </a:p>
        </p:txBody>
      </p:sp>
      <p:sp>
        <p:nvSpPr>
          <p:cNvPr id="34" name="object 15">
            <a:extLst>
              <a:ext uri="{FF2B5EF4-FFF2-40B4-BE49-F238E27FC236}">
                <a16:creationId xmlns:a16="http://schemas.microsoft.com/office/drawing/2014/main" id="{DC2241D9-031E-5EA1-4973-322A719F71DF}"/>
              </a:ext>
            </a:extLst>
          </p:cNvPr>
          <p:cNvSpPr txBox="1"/>
          <p:nvPr/>
        </p:nvSpPr>
        <p:spPr>
          <a:xfrm>
            <a:off x="897886" y="8957290"/>
            <a:ext cx="3378578" cy="1046440"/>
          </a:xfrm>
          <a:prstGeom prst="rect">
            <a:avLst/>
          </a:prstGeom>
        </p:spPr>
        <p:txBody>
          <a:bodyPr vert="horz" wrap="square" lIns="0" tIns="0" rIns="0" bIns="0" rtlCol="0">
            <a:spAutoFit/>
          </a:bodyPr>
          <a:lstStyle/>
          <a:p>
            <a:pPr>
              <a:lnSpc>
                <a:spcPct val="100000"/>
              </a:lnSpc>
              <a:spcBef>
                <a:spcPts val="400"/>
              </a:spcBef>
              <a:spcAft>
                <a:spcPts val="400"/>
              </a:spcAft>
            </a:pPr>
            <a:r>
              <a:rPr sz="1200" dirty="0">
                <a:solidFill>
                  <a:srgbClr val="FFFFFF"/>
                </a:solidFill>
                <a:latin typeface="Poppins Medium" pitchFamily="2" charset="77"/>
                <a:cs typeface="Poppins Medium" pitchFamily="2" charset="77"/>
              </a:rPr>
              <a:t>@H</a:t>
            </a:r>
            <a:r>
              <a:rPr lang="en-GB" sz="1200" dirty="0" err="1">
                <a:solidFill>
                  <a:srgbClr val="FFFFFF"/>
                </a:solidFill>
                <a:latin typeface="Poppins Medium" pitchFamily="2" charset="77"/>
                <a:cs typeface="Poppins Medium" pitchFamily="2" charset="77"/>
              </a:rPr>
              <a:t>WDoncaster</a:t>
            </a:r>
            <a:endParaRPr lang="en-GB" sz="1200" dirty="0">
              <a:solidFill>
                <a:srgbClr val="FFFFFF"/>
              </a:solidFill>
              <a:latin typeface="Poppins Medium" pitchFamily="2" charset="77"/>
              <a:cs typeface="Poppins Medium" pitchFamily="2" charset="77"/>
            </a:endParaRPr>
          </a:p>
          <a:p>
            <a:pPr>
              <a:lnSpc>
                <a:spcPct val="100000"/>
              </a:lnSpc>
              <a:spcBef>
                <a:spcPts val="400"/>
              </a:spcBef>
              <a:spcAft>
                <a:spcPts val="400"/>
              </a:spcAft>
            </a:pPr>
            <a:r>
              <a:rPr sz="1200" dirty="0">
                <a:solidFill>
                  <a:srgbClr val="FFFFFF"/>
                </a:solidFill>
                <a:latin typeface="Poppins Medium" pitchFamily="2" charset="77"/>
                <a:cs typeface="Poppins Medium" pitchFamily="2" charset="77"/>
              </a:rPr>
              <a:t>Facebook.com/Healthwatch</a:t>
            </a:r>
            <a:r>
              <a:rPr lang="en-GB" sz="1200" dirty="0">
                <a:solidFill>
                  <a:srgbClr val="FFFFFF"/>
                </a:solidFill>
                <a:latin typeface="Poppins Medium" pitchFamily="2" charset="77"/>
                <a:cs typeface="Poppins Medium" pitchFamily="2" charset="77"/>
              </a:rPr>
              <a:t>Doncaster</a:t>
            </a:r>
            <a:r>
              <a:rPr sz="1200" dirty="0">
                <a:solidFill>
                  <a:srgbClr val="FFFFFF"/>
                </a:solidFill>
                <a:latin typeface="Poppins Medium" pitchFamily="2" charset="77"/>
                <a:cs typeface="Poppins Medium" pitchFamily="2" charset="77"/>
              </a:rPr>
              <a:t>  </a:t>
            </a:r>
            <a:endParaRPr lang="en-GB" sz="1200" dirty="0">
              <a:solidFill>
                <a:srgbClr val="FFFFFF"/>
              </a:solidFill>
              <a:latin typeface="Poppins Medium" pitchFamily="2" charset="77"/>
              <a:cs typeface="Poppins Medium" pitchFamily="2" charset="77"/>
            </a:endParaRPr>
          </a:p>
          <a:p>
            <a:pPr>
              <a:lnSpc>
                <a:spcPct val="100000"/>
              </a:lnSpc>
              <a:spcBef>
                <a:spcPts val="400"/>
              </a:spcBef>
              <a:spcAft>
                <a:spcPts val="400"/>
              </a:spcAft>
            </a:pPr>
            <a:r>
              <a:rPr lang="en-GB" sz="1200" dirty="0">
                <a:solidFill>
                  <a:srgbClr val="FFFFFF"/>
                </a:solidFill>
                <a:latin typeface="Poppins Medium" pitchFamily="2" charset="77"/>
                <a:cs typeface="Poppins Medium" pitchFamily="2" charset="77"/>
              </a:rPr>
              <a:t>@HealthwatchDoncaster</a:t>
            </a:r>
          </a:p>
          <a:p>
            <a:pPr>
              <a:lnSpc>
                <a:spcPct val="100000"/>
              </a:lnSpc>
              <a:spcBef>
                <a:spcPts val="400"/>
              </a:spcBef>
              <a:spcAft>
                <a:spcPts val="400"/>
              </a:spcAft>
            </a:pPr>
            <a:r>
              <a:rPr lang="en-GB" sz="1200" dirty="0" err="1">
                <a:solidFill>
                  <a:srgbClr val="FFFFFF"/>
                </a:solidFill>
                <a:latin typeface="Poppins Medium" pitchFamily="2" charset="77"/>
                <a:cs typeface="Poppins Medium" pitchFamily="2" charset="77"/>
              </a:rPr>
              <a:t>HealthwatchDoncater</a:t>
            </a:r>
            <a:endParaRPr sz="1200" dirty="0">
              <a:latin typeface="Poppins Medium" pitchFamily="2" charset="77"/>
              <a:cs typeface="Poppins Medium" pitchFamily="2" charset="77"/>
            </a:endParaRPr>
          </a:p>
        </p:txBody>
      </p:sp>
      <p:pic>
        <p:nvPicPr>
          <p:cNvPr id="43" name="Graphic 42">
            <a:extLst>
              <a:ext uri="{FF2B5EF4-FFF2-40B4-BE49-F238E27FC236}">
                <a16:creationId xmlns:a16="http://schemas.microsoft.com/office/drawing/2014/main" id="{4225EAFB-F57D-439D-975C-1FF30D4010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855" y="9798501"/>
            <a:ext cx="160068" cy="160068"/>
          </a:xfrm>
          <a:prstGeom prst="rect">
            <a:avLst/>
          </a:prstGeom>
        </p:spPr>
      </p:pic>
      <p:pic>
        <p:nvPicPr>
          <p:cNvPr id="44" name="Graphic 43">
            <a:extLst>
              <a:ext uri="{FF2B5EF4-FFF2-40B4-BE49-F238E27FC236}">
                <a16:creationId xmlns:a16="http://schemas.microsoft.com/office/drawing/2014/main" id="{33177DEA-A990-AED1-EE67-8EC4E2A019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0854" y="9534942"/>
            <a:ext cx="156735" cy="156735"/>
          </a:xfrm>
          <a:prstGeom prst="rect">
            <a:avLst/>
          </a:prstGeom>
        </p:spPr>
      </p:pic>
      <p:pic>
        <p:nvPicPr>
          <p:cNvPr id="45" name="Graphic 44">
            <a:extLst>
              <a:ext uri="{FF2B5EF4-FFF2-40B4-BE49-F238E27FC236}">
                <a16:creationId xmlns:a16="http://schemas.microsoft.com/office/drawing/2014/main" id="{4C2E47EC-B85A-8A47-E745-844D245CC2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9029" y="8987396"/>
            <a:ext cx="190741" cy="156061"/>
          </a:xfrm>
          <a:prstGeom prst="rect">
            <a:avLst/>
          </a:prstGeom>
        </p:spPr>
      </p:pic>
      <p:pic>
        <p:nvPicPr>
          <p:cNvPr id="46" name="Graphic 45">
            <a:extLst>
              <a:ext uri="{FF2B5EF4-FFF2-40B4-BE49-F238E27FC236}">
                <a16:creationId xmlns:a16="http://schemas.microsoft.com/office/drawing/2014/main" id="{9EDC9B9B-CC86-7178-6F47-67205BA465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0854" y="9250797"/>
            <a:ext cx="160068" cy="160068"/>
          </a:xfrm>
          <a:prstGeom prst="rect">
            <a:avLst/>
          </a:prstGeom>
        </p:spPr>
      </p:pic>
      <p:pic>
        <p:nvPicPr>
          <p:cNvPr id="2" name="Graphic 1">
            <a:extLst>
              <a:ext uri="{FF2B5EF4-FFF2-40B4-BE49-F238E27FC236}">
                <a16:creationId xmlns:a16="http://schemas.microsoft.com/office/drawing/2014/main" id="{4F68EF66-D4EA-6021-4F15-4D0BE9514E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9029" y="6211990"/>
            <a:ext cx="2520000" cy="5610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GB" dirty="0"/>
              <a:t>Message from our Chair</a:t>
            </a:r>
          </a:p>
        </p:txBody>
      </p:sp>
      <p:sp>
        <p:nvSpPr>
          <p:cNvPr id="14" name="object 14"/>
          <p:cNvSpPr txBox="1">
            <a:spLocks noGrp="1"/>
          </p:cNvSpPr>
          <p:nvPr>
            <p:ph type="ftr" sz="quarter" idx="10"/>
          </p:nvPr>
        </p:nvSpPr>
        <p:spPr/>
        <p:txBody>
          <a:bodyPr/>
          <a:lstStyle/>
          <a:p>
            <a:r>
              <a:rPr lang="en-GB"/>
              <a:t>Healthwatch Doncaster Annual Report 2022-23</a:t>
            </a:r>
            <a:endParaRPr lang="en-GB" dirty="0"/>
          </a:p>
        </p:txBody>
      </p:sp>
      <p:sp>
        <p:nvSpPr>
          <p:cNvPr id="13" name="object 13"/>
          <p:cNvSpPr txBox="1">
            <a:spLocks noGrp="1"/>
          </p:cNvSpPr>
          <p:nvPr>
            <p:ph type="sldNum" sz="quarter" idx="11"/>
          </p:nvPr>
        </p:nvSpPr>
        <p:spPr/>
        <p:txBody>
          <a:bodyPr/>
          <a:lstStyle/>
          <a:p>
            <a:fld id="{81D60167-4931-47E6-BA6A-407CBD079E47}" type="slidenum">
              <a:rPr lang="en-GB" dirty="0"/>
              <a:pPr/>
              <a:t>3</a:t>
            </a:fld>
            <a:endParaRPr lang="en-GB" dirty="0"/>
          </a:p>
        </p:txBody>
      </p:sp>
      <p:sp>
        <p:nvSpPr>
          <p:cNvPr id="24" name="Text Placeholder 23">
            <a:extLst>
              <a:ext uri="{FF2B5EF4-FFF2-40B4-BE49-F238E27FC236}">
                <a16:creationId xmlns:a16="http://schemas.microsoft.com/office/drawing/2014/main" id="{252D818A-EDBC-9280-2FCF-11CDDCC6C170}"/>
              </a:ext>
            </a:extLst>
          </p:cNvPr>
          <p:cNvSpPr>
            <a:spLocks noGrp="1"/>
          </p:cNvSpPr>
          <p:nvPr>
            <p:ph type="body" sz="quarter" idx="12"/>
          </p:nvPr>
        </p:nvSpPr>
        <p:spPr>
          <a:xfrm>
            <a:off x="501650" y="1268564"/>
            <a:ext cx="3576864" cy="5484843"/>
          </a:xfrm>
        </p:spPr>
        <p:txBody>
          <a:bodyPr vert="horz" lIns="0" tIns="0" rIns="0" bIns="0" rtlCol="0" anchor="t">
            <a:noAutofit/>
          </a:bodyPr>
          <a:lstStyle/>
          <a:p>
            <a:pPr>
              <a:lnSpc>
                <a:spcPct val="107000"/>
              </a:lnSpc>
              <a:spcAft>
                <a:spcPts val="800"/>
              </a:spcAft>
            </a:pPr>
            <a:r>
              <a:rPr lang="en-GB" sz="1200" dirty="0">
                <a:solidFill>
                  <a:schemeClr val="tx1"/>
                </a:solidFill>
                <a:effectLst/>
                <a:latin typeface="Poppins Light" panose="00000400000000000000" pitchFamily="2" charset="0"/>
                <a:ea typeface="Calibri" panose="020F0502020204030204" pitchFamily="34" charset="0"/>
                <a:cs typeface="Poppins Light" panose="00000400000000000000" pitchFamily="2" charset="0"/>
              </a:rPr>
              <a:t>Welcome to the annual report of Healthwatch Doncaster for 2022-2023. This is the first annual report from myself as Chair of HW. I would like to take this opportunity to thank Steve Shore for all his hard work and the 10 years he dedicated to Healthwatch Doncaster and wish him every success in the future. </a:t>
            </a:r>
          </a:p>
          <a:p>
            <a:pPr>
              <a:lnSpc>
                <a:spcPct val="107000"/>
              </a:lnSpc>
              <a:spcAft>
                <a:spcPts val="800"/>
              </a:spcAft>
            </a:pPr>
            <a:r>
              <a:rPr lang="en-GB" sz="1200" dirty="0">
                <a:solidFill>
                  <a:schemeClr val="tx1"/>
                </a:solidFill>
                <a:effectLst/>
                <a:latin typeface="Poppins Light" panose="00000400000000000000" pitchFamily="2" charset="0"/>
                <a:ea typeface="Calibri" panose="020F0502020204030204" pitchFamily="34" charset="0"/>
                <a:cs typeface="Poppins Light" panose="00000400000000000000" pitchFamily="2" charset="0"/>
              </a:rPr>
              <a:t>Healthcare in Britain has seen many changes, and the last year is no exception. The creation of the ICB (integrated care board) being a change to the way in which we all work. </a:t>
            </a:r>
          </a:p>
          <a:p>
            <a:pPr>
              <a:lnSpc>
                <a:spcPct val="107000"/>
              </a:lnSpc>
              <a:spcAft>
                <a:spcPts val="800"/>
              </a:spcAft>
            </a:pPr>
            <a:r>
              <a:rPr lang="en-GB" sz="1200" dirty="0">
                <a:solidFill>
                  <a:schemeClr val="tx1"/>
                </a:solidFill>
                <a:effectLst/>
                <a:latin typeface="Poppins Light" panose="00000400000000000000" pitchFamily="2" charset="0"/>
                <a:ea typeface="Calibri" panose="020F0502020204030204" pitchFamily="34" charset="0"/>
                <a:cs typeface="Poppins Light" panose="00000400000000000000" pitchFamily="2" charset="0"/>
              </a:rPr>
              <a:t>Our aim has been and continues to be that the voices of Doncaster are heard at place level and now, at South Yorkshire level as well. This is our continued commitment every year.</a:t>
            </a:r>
          </a:p>
          <a:p>
            <a:pPr>
              <a:lnSpc>
                <a:spcPct val="107000"/>
              </a:lnSpc>
              <a:spcAft>
                <a:spcPts val="800"/>
              </a:spcAft>
            </a:pPr>
            <a:r>
              <a:rPr lang="en-GB" sz="1200" dirty="0">
                <a:solidFill>
                  <a:schemeClr val="tx1"/>
                </a:solidFill>
                <a:effectLst/>
                <a:latin typeface="Poppins Light" panose="00000400000000000000" pitchFamily="2" charset="0"/>
                <a:ea typeface="Calibri" panose="020F0502020204030204" pitchFamily="34" charset="0"/>
                <a:cs typeface="Poppins Light" panose="00000400000000000000" pitchFamily="2" charset="0"/>
              </a:rPr>
              <a:t>I’d like to thank the board, staff, and volunteers for their continued support and particularly in welcoming me into post. And I would like to welcome our new members to the board, new staff and new volunteers.</a:t>
            </a:r>
          </a:p>
          <a:p>
            <a:pPr>
              <a:lnSpc>
                <a:spcPct val="107000"/>
              </a:lnSpc>
              <a:spcAft>
                <a:spcPts val="800"/>
              </a:spcAft>
            </a:pPr>
            <a:r>
              <a:rPr lang="en-GB" sz="1200" dirty="0">
                <a:solidFill>
                  <a:schemeClr val="tx1"/>
                </a:solidFill>
                <a:effectLst/>
                <a:latin typeface="Poppins Light" panose="00000400000000000000" pitchFamily="2" charset="0"/>
                <a:ea typeface="Times New Roman" panose="02020603050405020304" pitchFamily="18" charset="0"/>
                <a:cs typeface="Poppins Light" panose="00000400000000000000" pitchFamily="2" charset="0"/>
              </a:rPr>
              <a:t>This coming year is not without its challenges but I am confident that we have a competent team to match these challenges and I look forward to working alongside you all.</a:t>
            </a:r>
            <a:endParaRPr lang="en-GB" sz="1200" dirty="0">
              <a:solidFill>
                <a:schemeClr val="tx1"/>
              </a:solidFill>
              <a:effectLst/>
              <a:latin typeface="Poppins Light" panose="00000400000000000000" pitchFamily="2" charset="0"/>
              <a:ea typeface="Calibri" panose="020F0502020204030204" pitchFamily="34" charset="0"/>
              <a:cs typeface="Poppins Light" panose="00000400000000000000" pitchFamily="2" charset="0"/>
            </a:endParaRPr>
          </a:p>
          <a:p>
            <a:pPr marL="0" lvl="1" indent="0">
              <a:spcAft>
                <a:spcPts val="1200"/>
              </a:spcAft>
              <a:buNone/>
            </a:pPr>
            <a:endParaRPr lang="en-GB" dirty="0"/>
          </a:p>
        </p:txBody>
      </p:sp>
      <p:sp>
        <p:nvSpPr>
          <p:cNvPr id="4" name="object 4"/>
          <p:cNvSpPr/>
          <p:nvPr/>
        </p:nvSpPr>
        <p:spPr>
          <a:xfrm>
            <a:off x="504000" y="1094703"/>
            <a:ext cx="5807710" cy="0"/>
          </a:xfrm>
          <a:custGeom>
            <a:avLst/>
            <a:gdLst/>
            <a:ahLst/>
            <a:cxnLst/>
            <a:rect l="l" t="t" r="r" b="b"/>
            <a:pathLst>
              <a:path w="5807710">
                <a:moveTo>
                  <a:pt x="0" y="0"/>
                </a:moveTo>
                <a:lnTo>
                  <a:pt x="5807646" y="0"/>
                </a:lnTo>
              </a:path>
            </a:pathLst>
          </a:custGeom>
          <a:ln w="19050">
            <a:solidFill>
              <a:srgbClr val="004F6B"/>
            </a:solidFill>
          </a:ln>
        </p:spPr>
        <p:txBody>
          <a:bodyPr wrap="square" lIns="0" tIns="0" rIns="0" bIns="0" rtlCol="0"/>
          <a:lstStyle/>
          <a:p>
            <a:endParaRPr/>
          </a:p>
        </p:txBody>
      </p:sp>
      <p:sp>
        <p:nvSpPr>
          <p:cNvPr id="5" name="object 5"/>
          <p:cNvSpPr txBox="1"/>
          <p:nvPr/>
        </p:nvSpPr>
        <p:spPr>
          <a:xfrm>
            <a:off x="4410953" y="4819073"/>
            <a:ext cx="2383364" cy="369332"/>
          </a:xfrm>
          <a:prstGeom prst="rect">
            <a:avLst/>
          </a:prstGeom>
        </p:spPr>
        <p:txBody>
          <a:bodyPr vert="horz" wrap="square" lIns="0" tIns="0" rIns="0" bIns="0" rtlCol="0">
            <a:spAutoFit/>
          </a:bodyPr>
          <a:lstStyle/>
          <a:p>
            <a:pPr marR="5080">
              <a:lnSpc>
                <a:spcPct val="100000"/>
              </a:lnSpc>
            </a:pPr>
            <a:r>
              <a:rPr lang="en-GB" sz="1200" b="1" dirty="0">
                <a:solidFill>
                  <a:srgbClr val="004F6B"/>
                </a:solidFill>
                <a:latin typeface="Poppins" pitchFamily="2" charset="77"/>
                <a:cs typeface="Poppins" pitchFamily="2" charset="77"/>
              </a:rPr>
              <a:t>Andrew Bosmans</a:t>
            </a:r>
            <a:br>
              <a:rPr lang="en-GB" sz="1200" b="1" dirty="0">
                <a:solidFill>
                  <a:srgbClr val="004F6B"/>
                </a:solidFill>
                <a:latin typeface="Poppins" pitchFamily="2" charset="77"/>
                <a:cs typeface="Poppins" pitchFamily="2" charset="77"/>
              </a:rPr>
            </a:br>
            <a:r>
              <a:rPr sz="1200" b="1" dirty="0">
                <a:solidFill>
                  <a:srgbClr val="004F6B"/>
                </a:solidFill>
                <a:latin typeface="Poppins" pitchFamily="2" charset="77"/>
                <a:cs typeface="Poppins" pitchFamily="2" charset="77"/>
              </a:rPr>
              <a:t>Healthwatch </a:t>
            </a:r>
            <a:r>
              <a:rPr lang="en-GB" sz="1200" b="1" dirty="0">
                <a:solidFill>
                  <a:srgbClr val="004F6B"/>
                </a:solidFill>
                <a:latin typeface="Poppins" pitchFamily="2" charset="77"/>
                <a:cs typeface="Poppins" pitchFamily="2" charset="77"/>
              </a:rPr>
              <a:t>Doncaster</a:t>
            </a:r>
            <a:r>
              <a:rPr sz="1200" b="1" dirty="0">
                <a:solidFill>
                  <a:srgbClr val="004F6B"/>
                </a:solidFill>
                <a:latin typeface="Poppins" pitchFamily="2" charset="77"/>
                <a:cs typeface="Poppins" pitchFamily="2" charset="77"/>
              </a:rPr>
              <a:t> Chair</a:t>
            </a:r>
            <a:endParaRPr sz="1200" b="1" dirty="0">
              <a:latin typeface="Poppins" pitchFamily="2" charset="77"/>
              <a:cs typeface="Poppins" pitchFamily="2" charset="77"/>
            </a:endParaRPr>
          </a:p>
        </p:txBody>
      </p:sp>
      <p:pic>
        <p:nvPicPr>
          <p:cNvPr id="20" name="Graphic 19">
            <a:extLst>
              <a:ext uri="{FF2B5EF4-FFF2-40B4-BE49-F238E27FC236}">
                <a16:creationId xmlns:a16="http://schemas.microsoft.com/office/drawing/2014/main" id="{B00C77CE-1471-C275-5173-F9679A93BF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549" y="7041849"/>
            <a:ext cx="965201" cy="564078"/>
          </a:xfrm>
          <a:prstGeom prst="rect">
            <a:avLst/>
          </a:prstGeom>
        </p:spPr>
      </p:pic>
      <p:pic>
        <p:nvPicPr>
          <p:cNvPr id="3" name="Graphic 2">
            <a:extLst>
              <a:ext uri="{FF2B5EF4-FFF2-40B4-BE49-F238E27FC236}">
                <a16:creationId xmlns:a16="http://schemas.microsoft.com/office/drawing/2014/main" id="{FFFD167B-1956-9058-51E9-9B8F855155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829116" y="8717304"/>
            <a:ext cx="965201" cy="564078"/>
          </a:xfrm>
          <a:prstGeom prst="rect">
            <a:avLst/>
          </a:prstGeom>
        </p:spPr>
      </p:pic>
      <p:sp>
        <p:nvSpPr>
          <p:cNvPr id="7" name="TextBox 6">
            <a:extLst>
              <a:ext uri="{FF2B5EF4-FFF2-40B4-BE49-F238E27FC236}">
                <a16:creationId xmlns:a16="http://schemas.microsoft.com/office/drawing/2014/main" id="{B68FAE58-B2D7-FE8F-F2F2-8D6C9ABECC25}"/>
              </a:ext>
            </a:extLst>
          </p:cNvPr>
          <p:cNvSpPr txBox="1"/>
          <p:nvPr/>
        </p:nvSpPr>
        <p:spPr>
          <a:xfrm>
            <a:off x="1030513" y="7748925"/>
            <a:ext cx="5179597" cy="1200329"/>
          </a:xfrm>
          <a:prstGeom prst="rect">
            <a:avLst/>
          </a:prstGeom>
          <a:noFill/>
        </p:spPr>
        <p:txBody>
          <a:bodyPr wrap="square">
            <a:spAutoFit/>
          </a:bodyPr>
          <a:lstStyle/>
          <a:p>
            <a:r>
              <a:rPr lang="en-GB" sz="1200" dirty="0">
                <a:solidFill>
                  <a:srgbClr val="004F6B"/>
                </a:solidFill>
                <a:effectLst/>
                <a:latin typeface="Poppins Light" panose="00000400000000000000" pitchFamily="2" charset="0"/>
                <a:ea typeface="Times New Roman" panose="02020603050405020304" pitchFamily="18" charset="0"/>
                <a:cs typeface="Poppins Light" panose="00000400000000000000" pitchFamily="2" charset="0"/>
              </a:rPr>
              <a:t>Recently, I have unfortunately had to spend significant time experiencing the methodology of A and E and as an advocate of free health care I can see its value but also its frustrations, the waiting and the many pitfalls, both real and potential;  which is why I believe in the notion of Healthwatch and its advocacy for healthcare users everywhere.</a:t>
            </a:r>
            <a:endParaRPr lang="en-GB" sz="1200" dirty="0">
              <a:solidFill>
                <a:srgbClr val="004F6B"/>
              </a:solidFill>
              <a:effectLst/>
              <a:latin typeface="Poppins Light" panose="00000400000000000000" pitchFamily="2" charset="0"/>
              <a:ea typeface="Calibri" panose="020F0502020204030204" pitchFamily="34" charset="0"/>
              <a:cs typeface="Poppins Light" panose="00000400000000000000" pitchFamily="2" charset="0"/>
            </a:endParaRPr>
          </a:p>
        </p:txBody>
      </p:sp>
      <p:pic>
        <p:nvPicPr>
          <p:cNvPr id="8" name="Picture 7" descr="A person wearing glasses and a white shirt&#10;&#10;Description automatically generated with medium confidence">
            <a:extLst>
              <a:ext uri="{FF2B5EF4-FFF2-40B4-BE49-F238E27FC236}">
                <a16:creationId xmlns:a16="http://schemas.microsoft.com/office/drawing/2014/main" id="{6DA081E1-1F77-E801-0355-E92D36E2BE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15" t="10490"/>
          <a:stretch/>
        </p:blipFill>
        <p:spPr>
          <a:xfrm>
            <a:off x="4410952" y="1424848"/>
            <a:ext cx="2643897" cy="3389804"/>
          </a:xfrm>
          <a:prstGeom prst="rect">
            <a:avLst/>
          </a:prstGeom>
        </p:spPr>
      </p:pic>
      <p:pic>
        <p:nvPicPr>
          <p:cNvPr id="10" name="Picture 9">
            <a:extLst>
              <a:ext uri="{FF2B5EF4-FFF2-40B4-BE49-F238E27FC236}">
                <a16:creationId xmlns:a16="http://schemas.microsoft.com/office/drawing/2014/main" id="{ACD0F7A2-22BA-BDE9-5354-7D289DE5CC1E}"/>
              </a:ext>
            </a:extLst>
          </p:cNvPr>
          <p:cNvPicPr>
            <a:picLocks noChangeAspect="1"/>
          </p:cNvPicPr>
          <p:nvPr/>
        </p:nvPicPr>
        <p:blipFill rotWithShape="1">
          <a:blip r:embed="rId5"/>
          <a:srcRect l="21354" t="25555" r="36047" b="33463"/>
          <a:stretch/>
        </p:blipFill>
        <p:spPr>
          <a:xfrm>
            <a:off x="4125379" y="5445688"/>
            <a:ext cx="2929470" cy="21869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30" y="6051219"/>
            <a:ext cx="6304280" cy="3106019"/>
          </a:xfrm>
          <a:custGeom>
            <a:avLst/>
            <a:gdLst/>
            <a:ahLst/>
            <a:cxnLst/>
            <a:rect l="l" t="t" r="r" b="b"/>
            <a:pathLst>
              <a:path w="6304280" h="3046095">
                <a:moveTo>
                  <a:pt x="6304000" y="0"/>
                </a:moveTo>
                <a:lnTo>
                  <a:pt x="0" y="0"/>
                </a:lnTo>
                <a:lnTo>
                  <a:pt x="0" y="3045891"/>
                </a:lnTo>
                <a:lnTo>
                  <a:pt x="6304000" y="3045891"/>
                </a:lnTo>
                <a:lnTo>
                  <a:pt x="6304000" y="0"/>
                </a:lnTo>
                <a:close/>
              </a:path>
            </a:pathLst>
          </a:custGeom>
          <a:solidFill>
            <a:srgbClr val="E5F5FB"/>
          </a:solidFill>
        </p:spPr>
        <p:txBody>
          <a:bodyPr wrap="square" lIns="0" tIns="0" rIns="0" bIns="0" rtlCol="0"/>
          <a:lstStyle/>
          <a:p>
            <a:endParaRPr/>
          </a:p>
        </p:txBody>
      </p:sp>
      <p:sp>
        <p:nvSpPr>
          <p:cNvPr id="4" name="object 4"/>
          <p:cNvSpPr txBox="1">
            <a:spLocks noGrp="1"/>
          </p:cNvSpPr>
          <p:nvPr>
            <p:ph type="title"/>
          </p:nvPr>
        </p:nvSpPr>
        <p:spPr/>
        <p:txBody>
          <a:bodyPr/>
          <a:lstStyle/>
          <a:p>
            <a:r>
              <a:rPr lang="en-GB" dirty="0"/>
              <a:t>About Us</a:t>
            </a:r>
          </a:p>
        </p:txBody>
      </p:sp>
      <p:sp>
        <p:nvSpPr>
          <p:cNvPr id="33" name="object 33"/>
          <p:cNvSpPr txBox="1">
            <a:spLocks noGrp="1"/>
          </p:cNvSpPr>
          <p:nvPr>
            <p:ph type="ftr" sz="quarter" idx="10"/>
          </p:nvPr>
        </p:nvSpPr>
        <p:spPr/>
        <p:txBody>
          <a:bodyPr/>
          <a:lstStyle/>
          <a:p>
            <a:r>
              <a:rPr lang="en-GB"/>
              <a:t>Healthwatch Doncaster Annual Report 2022-23</a:t>
            </a:r>
            <a:endParaRPr lang="en-GB" dirty="0"/>
          </a:p>
        </p:txBody>
      </p:sp>
      <p:sp>
        <p:nvSpPr>
          <p:cNvPr id="32" name="object 32"/>
          <p:cNvSpPr txBox="1">
            <a:spLocks noGrp="1"/>
          </p:cNvSpPr>
          <p:nvPr>
            <p:ph type="sldNum" sz="quarter" idx="11"/>
          </p:nvPr>
        </p:nvSpPr>
        <p:spPr/>
        <p:txBody>
          <a:bodyPr/>
          <a:lstStyle/>
          <a:p>
            <a:fld id="{81D60167-4931-47E6-BA6A-407CBD079E47}" type="slidenum">
              <a:rPr lang="en-GB" dirty="0"/>
              <a:pPr/>
              <a:t>4</a:t>
            </a:fld>
            <a:endParaRPr lang="en-GB" dirty="0"/>
          </a:p>
        </p:txBody>
      </p:sp>
      <p:sp>
        <p:nvSpPr>
          <p:cNvPr id="41" name="Text Placeholder 40">
            <a:extLst>
              <a:ext uri="{FF2B5EF4-FFF2-40B4-BE49-F238E27FC236}">
                <a16:creationId xmlns:a16="http://schemas.microsoft.com/office/drawing/2014/main" id="{75AA094B-6CB7-C54E-1589-4EC76BE29B2C}"/>
              </a:ext>
            </a:extLst>
          </p:cNvPr>
          <p:cNvSpPr>
            <a:spLocks noGrp="1"/>
          </p:cNvSpPr>
          <p:nvPr>
            <p:ph type="body" sz="quarter" idx="12"/>
          </p:nvPr>
        </p:nvSpPr>
        <p:spPr>
          <a:xfrm>
            <a:off x="501650" y="1249995"/>
            <a:ext cx="5802630" cy="1239316"/>
          </a:xfrm>
        </p:spPr>
        <p:txBody>
          <a:bodyPr/>
          <a:lstStyle/>
          <a:p>
            <a:pPr>
              <a:spcAft>
                <a:spcPts val="1200"/>
              </a:spcAft>
            </a:pPr>
            <a:r>
              <a:rPr lang="en-GB" sz="1800" dirty="0"/>
              <a:t>Healthwatch </a:t>
            </a:r>
            <a:r>
              <a:rPr lang="en-GB" sz="1800" dirty="0">
                <a:solidFill>
                  <a:srgbClr val="004F6B"/>
                </a:solidFill>
              </a:rPr>
              <a:t>Doncaster</a:t>
            </a:r>
            <a:r>
              <a:rPr lang="en-GB" sz="1800" dirty="0">
                <a:solidFill>
                  <a:schemeClr val="accent1"/>
                </a:solidFill>
              </a:rPr>
              <a:t> </a:t>
            </a:r>
            <a:r>
              <a:rPr lang="en-GB" sz="1800" dirty="0"/>
              <a:t>is your local health and social care champion.</a:t>
            </a:r>
          </a:p>
          <a:p>
            <a:pPr>
              <a:spcAft>
                <a:spcPts val="1200"/>
              </a:spcAft>
            </a:pPr>
            <a:r>
              <a:rPr lang="en-GB" sz="1200" dirty="0">
                <a:solidFill>
                  <a:schemeClr val="tx1"/>
                </a:solidFill>
                <a:latin typeface="Poppins Light" pitchFamily="2" charset="77"/>
                <a:cs typeface="Poppins Light" pitchFamily="2" charset="77"/>
              </a:rPr>
              <a:t>We make sure NHS leaders and decision makers hear your voice and use your feedback to improve care. We can also help you to find reliable and trustworthy information and advice.</a:t>
            </a:r>
          </a:p>
          <a:p>
            <a:pPr>
              <a:spcAft>
                <a:spcPts val="1200"/>
              </a:spcAft>
            </a:pPr>
            <a:endParaRPr lang="en-GB" sz="1000" dirty="0">
              <a:latin typeface="Poppins Light" pitchFamily="2" charset="77"/>
              <a:cs typeface="Poppins Light" pitchFamily="2" charset="77"/>
            </a:endParaRPr>
          </a:p>
          <a:p>
            <a:pPr>
              <a:spcAft>
                <a:spcPts val="1200"/>
              </a:spcAft>
            </a:pPr>
            <a:endParaRPr lang="en-GB" dirty="0"/>
          </a:p>
        </p:txBody>
      </p:sp>
      <p:sp>
        <p:nvSpPr>
          <p:cNvPr id="5" name="object 5"/>
          <p:cNvSpPr/>
          <p:nvPr/>
        </p:nvSpPr>
        <p:spPr>
          <a:xfrm>
            <a:off x="504000" y="1094703"/>
            <a:ext cx="5807710" cy="0"/>
          </a:xfrm>
          <a:custGeom>
            <a:avLst/>
            <a:gdLst/>
            <a:ahLst/>
            <a:cxnLst/>
            <a:rect l="l" t="t" r="r" b="b"/>
            <a:pathLst>
              <a:path w="5807710">
                <a:moveTo>
                  <a:pt x="0" y="0"/>
                </a:moveTo>
                <a:lnTo>
                  <a:pt x="5807646" y="0"/>
                </a:lnTo>
              </a:path>
            </a:pathLst>
          </a:custGeom>
          <a:ln w="19050">
            <a:solidFill>
              <a:srgbClr val="004F6B"/>
            </a:solidFill>
          </a:ln>
        </p:spPr>
        <p:txBody>
          <a:bodyPr wrap="square" lIns="0" tIns="0" rIns="0" bIns="0" rtlCol="0"/>
          <a:lstStyle/>
          <a:p>
            <a:endParaRPr/>
          </a:p>
        </p:txBody>
      </p:sp>
      <p:sp>
        <p:nvSpPr>
          <p:cNvPr id="7" name="object 7"/>
          <p:cNvSpPr/>
          <p:nvPr/>
        </p:nvSpPr>
        <p:spPr>
          <a:xfrm>
            <a:off x="7430" y="2976701"/>
            <a:ext cx="6311900" cy="1309742"/>
          </a:xfrm>
          <a:custGeom>
            <a:avLst/>
            <a:gdLst/>
            <a:ahLst/>
            <a:cxnLst/>
            <a:rect l="l" t="t" r="r" b="b"/>
            <a:pathLst>
              <a:path w="6311900" h="1036320">
                <a:moveTo>
                  <a:pt x="6311646" y="0"/>
                </a:moveTo>
                <a:lnTo>
                  <a:pt x="0" y="0"/>
                </a:lnTo>
                <a:lnTo>
                  <a:pt x="0" y="1035862"/>
                </a:lnTo>
                <a:lnTo>
                  <a:pt x="6311646" y="1035862"/>
                </a:lnTo>
                <a:lnTo>
                  <a:pt x="6311646" y="0"/>
                </a:lnTo>
                <a:close/>
              </a:path>
            </a:pathLst>
          </a:custGeom>
          <a:solidFill>
            <a:srgbClr val="E5F5FB"/>
          </a:solidFill>
        </p:spPr>
        <p:txBody>
          <a:bodyPr wrap="square" lIns="0" tIns="0" rIns="0" bIns="0" rtlCol="0"/>
          <a:lstStyle/>
          <a:p>
            <a:endParaRPr/>
          </a:p>
        </p:txBody>
      </p:sp>
      <p:sp>
        <p:nvSpPr>
          <p:cNvPr id="47" name="Text Placeholder 40">
            <a:extLst>
              <a:ext uri="{FF2B5EF4-FFF2-40B4-BE49-F238E27FC236}">
                <a16:creationId xmlns:a16="http://schemas.microsoft.com/office/drawing/2014/main" id="{DDA6111F-C2A2-528E-410B-1ACF215F6138}"/>
              </a:ext>
            </a:extLst>
          </p:cNvPr>
          <p:cNvSpPr txBox="1">
            <a:spLocks/>
          </p:cNvSpPr>
          <p:nvPr/>
        </p:nvSpPr>
        <p:spPr>
          <a:xfrm>
            <a:off x="1533255" y="3380801"/>
            <a:ext cx="4596765" cy="478720"/>
          </a:xfrm>
          <a:prstGeom prst="rect">
            <a:avLst/>
          </a:prstGeom>
        </p:spPr>
        <p:txBody>
          <a:bodyPr vert="horz" lIns="0" tIns="0" rIns="0" bIns="0" rtlCol="0">
            <a:noAutofit/>
          </a:bodyPr>
          <a:lstStyle>
            <a:lvl1pPr marL="0">
              <a:defRPr sz="1400" b="0" i="0">
                <a:solidFill>
                  <a:schemeClr val="accent6"/>
                </a:solidFill>
                <a:latin typeface="Poppins Medium" pitchFamily="2" charset="77"/>
                <a:ea typeface="+mn-ea"/>
                <a:cs typeface="Poppins Medium"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GB" sz="1800" b="1" dirty="0">
                <a:latin typeface="Poppins SemiBold" pitchFamily="2" charset="77"/>
                <a:cs typeface="Poppins SemiBold" pitchFamily="2" charset="77"/>
              </a:rPr>
              <a:t>Our vision</a:t>
            </a:r>
            <a:br>
              <a:rPr lang="en-GB" sz="1600" b="1" dirty="0">
                <a:latin typeface="Poppins SemiBold" pitchFamily="2" charset="77"/>
                <a:cs typeface="Poppins SemiBold" pitchFamily="2" charset="77"/>
              </a:rPr>
            </a:br>
            <a:r>
              <a:rPr lang="en-GB" sz="1200" dirty="0">
                <a:solidFill>
                  <a:schemeClr val="tx1"/>
                </a:solidFill>
              </a:rPr>
              <a:t>A world where we can all get the health and care we need.</a:t>
            </a:r>
          </a:p>
        </p:txBody>
      </p:sp>
      <p:sp>
        <p:nvSpPr>
          <p:cNvPr id="54" name="Text Placeholder 40">
            <a:extLst>
              <a:ext uri="{FF2B5EF4-FFF2-40B4-BE49-F238E27FC236}">
                <a16:creationId xmlns:a16="http://schemas.microsoft.com/office/drawing/2014/main" id="{A601F53E-4105-3433-6924-B793CB28D224}"/>
              </a:ext>
            </a:extLst>
          </p:cNvPr>
          <p:cNvSpPr txBox="1">
            <a:spLocks/>
          </p:cNvSpPr>
          <p:nvPr/>
        </p:nvSpPr>
        <p:spPr>
          <a:xfrm>
            <a:off x="1532940" y="6233145"/>
            <a:ext cx="4595255" cy="2682240"/>
          </a:xfrm>
          <a:prstGeom prst="rect">
            <a:avLst/>
          </a:prstGeom>
        </p:spPr>
        <p:txBody>
          <a:bodyPr vert="horz" lIns="0" tIns="0" rIns="0" bIns="0" rtlCol="0">
            <a:noAutofit/>
          </a:bodyPr>
          <a:lstStyle>
            <a:lvl1pPr marL="0">
              <a:defRPr sz="1400" b="0" i="0">
                <a:solidFill>
                  <a:schemeClr val="accent6"/>
                </a:solidFill>
                <a:latin typeface="Poppins Medium" pitchFamily="2" charset="77"/>
                <a:ea typeface="+mn-ea"/>
                <a:cs typeface="Poppins Medium"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b="1" dirty="0">
                <a:latin typeface="Poppins SemiBold" pitchFamily="2" charset="77"/>
                <a:cs typeface="Poppins SemiBold" pitchFamily="2" charset="77"/>
              </a:rPr>
              <a:t>Our values are:</a:t>
            </a:r>
          </a:p>
          <a:p>
            <a:pPr marL="284400" indent="-284400">
              <a:spcAft>
                <a:spcPts val="1200"/>
              </a:spcAft>
              <a:buFont typeface="Arial" panose="020B0604020202020204" pitchFamily="34" charset="0"/>
              <a:buChar char="•"/>
            </a:pPr>
            <a:r>
              <a:rPr lang="en-GB" sz="1200" b="1" dirty="0">
                <a:solidFill>
                  <a:schemeClr val="tx1"/>
                </a:solidFill>
                <a:latin typeface="Poppins SemiBold" pitchFamily="2" charset="77"/>
                <a:cs typeface="Poppins SemiBold" pitchFamily="2" charset="77"/>
              </a:rPr>
              <a:t>Listening </a:t>
            </a:r>
            <a:r>
              <a:rPr lang="en-GB" sz="1200" dirty="0">
                <a:solidFill>
                  <a:schemeClr val="tx1"/>
                </a:solidFill>
                <a:latin typeface="Poppins Light" pitchFamily="2" charset="77"/>
                <a:cs typeface="Poppins Light" pitchFamily="2" charset="77"/>
              </a:rPr>
              <a:t>to people and making sure their voices </a:t>
            </a:r>
            <a:br>
              <a:rPr lang="en-GB" sz="1200" dirty="0">
                <a:solidFill>
                  <a:schemeClr val="tx1"/>
                </a:solidFill>
                <a:latin typeface="Poppins Light" pitchFamily="2" charset="77"/>
                <a:cs typeface="Poppins Light" pitchFamily="2" charset="77"/>
              </a:rPr>
            </a:br>
            <a:r>
              <a:rPr lang="en-GB" sz="1200" dirty="0">
                <a:solidFill>
                  <a:schemeClr val="tx1"/>
                </a:solidFill>
                <a:latin typeface="Poppins Light" pitchFamily="2" charset="77"/>
                <a:cs typeface="Poppins Light" pitchFamily="2" charset="77"/>
              </a:rPr>
              <a:t>are heard.</a:t>
            </a:r>
            <a:endParaRPr lang="en-GB" sz="1200" b="1" dirty="0">
              <a:solidFill>
                <a:schemeClr val="tx1"/>
              </a:solidFill>
              <a:latin typeface="Poppins SemiBold" pitchFamily="2" charset="77"/>
              <a:cs typeface="Poppins SemiBold" pitchFamily="2" charset="77"/>
            </a:endParaRPr>
          </a:p>
          <a:p>
            <a:pPr marL="284400" indent="-284400">
              <a:spcAft>
                <a:spcPts val="1200"/>
              </a:spcAft>
              <a:buFont typeface="Arial" panose="020B0604020202020204" pitchFamily="34" charset="0"/>
              <a:buChar char="•"/>
            </a:pPr>
            <a:r>
              <a:rPr lang="en-GB" sz="1200" b="1" dirty="0">
                <a:solidFill>
                  <a:schemeClr val="tx1"/>
                </a:solidFill>
                <a:latin typeface="Poppins SemiBold" pitchFamily="2" charset="77"/>
                <a:cs typeface="Poppins SemiBold" pitchFamily="2" charset="77"/>
              </a:rPr>
              <a:t>Including </a:t>
            </a:r>
            <a:r>
              <a:rPr lang="en-GB" sz="1200" dirty="0">
                <a:solidFill>
                  <a:schemeClr val="tx1"/>
                </a:solidFill>
                <a:latin typeface="Poppins Light" pitchFamily="2" charset="77"/>
                <a:cs typeface="Poppins Light" pitchFamily="2" charset="77"/>
              </a:rPr>
              <a:t>everyone in the conversation – especially those who don’t always have their voice heard.</a:t>
            </a:r>
            <a:endParaRPr lang="en-GB" sz="1200" b="1" dirty="0">
              <a:solidFill>
                <a:schemeClr val="tx1"/>
              </a:solidFill>
              <a:latin typeface="Poppins SemiBold" pitchFamily="2" charset="77"/>
              <a:cs typeface="Poppins SemiBold" pitchFamily="2" charset="77"/>
            </a:endParaRPr>
          </a:p>
          <a:p>
            <a:pPr marL="284400" indent="-284400">
              <a:spcAft>
                <a:spcPts val="1200"/>
              </a:spcAft>
              <a:buFont typeface="Arial" panose="020B0604020202020204" pitchFamily="34" charset="0"/>
              <a:buChar char="•"/>
            </a:pPr>
            <a:r>
              <a:rPr lang="en-GB" sz="1200" b="1" dirty="0">
                <a:solidFill>
                  <a:schemeClr val="tx1"/>
                </a:solidFill>
                <a:latin typeface="Poppins SemiBold" pitchFamily="2" charset="77"/>
                <a:cs typeface="Poppins SemiBold" pitchFamily="2" charset="77"/>
              </a:rPr>
              <a:t>Analysing </a:t>
            </a:r>
            <a:r>
              <a:rPr lang="en-GB" sz="1200" dirty="0">
                <a:solidFill>
                  <a:schemeClr val="tx1"/>
                </a:solidFill>
                <a:latin typeface="Poppins Light" pitchFamily="2" charset="77"/>
                <a:cs typeface="Poppins Light" pitchFamily="2" charset="77"/>
              </a:rPr>
              <a:t>different people’s experiences to learn how </a:t>
            </a:r>
            <a:br>
              <a:rPr lang="en-GB" sz="1200" dirty="0">
                <a:solidFill>
                  <a:schemeClr val="tx1"/>
                </a:solidFill>
                <a:latin typeface="Poppins Light" pitchFamily="2" charset="77"/>
                <a:cs typeface="Poppins Light" pitchFamily="2" charset="77"/>
              </a:rPr>
            </a:br>
            <a:r>
              <a:rPr lang="en-GB" sz="1200" dirty="0">
                <a:solidFill>
                  <a:schemeClr val="tx1"/>
                </a:solidFill>
                <a:latin typeface="Poppins Light" pitchFamily="2" charset="77"/>
                <a:cs typeface="Poppins Light" pitchFamily="2" charset="77"/>
              </a:rPr>
              <a:t>to improve care.</a:t>
            </a:r>
            <a:endParaRPr lang="en-GB" sz="1200" b="1" dirty="0">
              <a:solidFill>
                <a:schemeClr val="tx1"/>
              </a:solidFill>
              <a:latin typeface="Poppins SemiBold" pitchFamily="2" charset="77"/>
              <a:cs typeface="Poppins SemiBold" pitchFamily="2" charset="77"/>
            </a:endParaRPr>
          </a:p>
          <a:p>
            <a:pPr marL="284400" indent="-284400">
              <a:spcAft>
                <a:spcPts val="1200"/>
              </a:spcAft>
              <a:buFont typeface="Arial" panose="020B0604020202020204" pitchFamily="34" charset="0"/>
              <a:buChar char="•"/>
            </a:pPr>
            <a:r>
              <a:rPr lang="en-GB" sz="1200" b="1" dirty="0">
                <a:solidFill>
                  <a:schemeClr val="tx1"/>
                </a:solidFill>
                <a:latin typeface="Poppins SemiBold" pitchFamily="2" charset="77"/>
                <a:cs typeface="Poppins SemiBold" pitchFamily="2" charset="77"/>
              </a:rPr>
              <a:t>Acting </a:t>
            </a:r>
            <a:r>
              <a:rPr lang="en-GB" sz="1200" dirty="0">
                <a:solidFill>
                  <a:schemeClr val="tx1"/>
                </a:solidFill>
                <a:latin typeface="Poppins Light" pitchFamily="2" charset="77"/>
                <a:cs typeface="Poppins Light" pitchFamily="2" charset="77"/>
              </a:rPr>
              <a:t>on feedback and driving change.</a:t>
            </a:r>
            <a:endParaRPr lang="en-GB" sz="1200" b="1" dirty="0">
              <a:solidFill>
                <a:schemeClr val="tx1"/>
              </a:solidFill>
              <a:latin typeface="Poppins SemiBold" pitchFamily="2" charset="77"/>
              <a:cs typeface="Poppins SemiBold" pitchFamily="2" charset="77"/>
            </a:endParaRPr>
          </a:p>
          <a:p>
            <a:pPr marL="284400" indent="-284400">
              <a:spcAft>
                <a:spcPts val="1200"/>
              </a:spcAft>
              <a:buFont typeface="Arial" panose="020B0604020202020204" pitchFamily="34" charset="0"/>
              <a:buChar char="•"/>
            </a:pPr>
            <a:r>
              <a:rPr lang="en-GB" sz="1200" b="1" dirty="0">
                <a:solidFill>
                  <a:schemeClr val="tx1"/>
                </a:solidFill>
                <a:latin typeface="Poppins SemiBold" pitchFamily="2" charset="77"/>
                <a:cs typeface="Poppins SemiBold" pitchFamily="2" charset="77"/>
              </a:rPr>
              <a:t>Partnering </a:t>
            </a:r>
            <a:r>
              <a:rPr lang="en-GB" sz="1200" dirty="0">
                <a:solidFill>
                  <a:schemeClr val="tx1"/>
                </a:solidFill>
                <a:latin typeface="Poppins Light" pitchFamily="2" charset="77"/>
                <a:cs typeface="Poppins Light" pitchFamily="2" charset="77"/>
              </a:rPr>
              <a:t>with care providers, Government, and </a:t>
            </a:r>
            <a:br>
              <a:rPr lang="en-GB" sz="1200" dirty="0">
                <a:solidFill>
                  <a:schemeClr val="tx1"/>
                </a:solidFill>
                <a:latin typeface="Poppins Light" pitchFamily="2" charset="77"/>
                <a:cs typeface="Poppins Light" pitchFamily="2" charset="77"/>
              </a:rPr>
            </a:br>
            <a:r>
              <a:rPr lang="en-GB" sz="1200" dirty="0">
                <a:solidFill>
                  <a:schemeClr val="tx1"/>
                </a:solidFill>
                <a:latin typeface="Poppins Light" pitchFamily="2" charset="77"/>
                <a:cs typeface="Poppins Light" pitchFamily="2" charset="77"/>
              </a:rPr>
              <a:t>the voluntary sector – serving as the public’s independent advocate.</a:t>
            </a:r>
          </a:p>
        </p:txBody>
      </p:sp>
      <p:pic>
        <p:nvPicPr>
          <p:cNvPr id="11" name="Graphic 10">
            <a:extLst>
              <a:ext uri="{FF2B5EF4-FFF2-40B4-BE49-F238E27FC236}">
                <a16:creationId xmlns:a16="http://schemas.microsoft.com/office/drawing/2014/main" id="{CE51A392-4BCA-1697-526F-058BB8E50D6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872" y="3228952"/>
            <a:ext cx="782419" cy="782419"/>
          </a:xfrm>
          <a:prstGeom prst="rect">
            <a:avLst/>
          </a:prstGeom>
        </p:spPr>
      </p:pic>
      <p:pic>
        <p:nvPicPr>
          <p:cNvPr id="15" name="Graphic 14">
            <a:extLst>
              <a:ext uri="{FF2B5EF4-FFF2-40B4-BE49-F238E27FC236}">
                <a16:creationId xmlns:a16="http://schemas.microsoft.com/office/drawing/2014/main" id="{6F72F9EB-56D3-CAE0-BD43-BB0BD63C41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269" y="6320688"/>
            <a:ext cx="796925" cy="796925"/>
          </a:xfrm>
          <a:prstGeom prst="rect">
            <a:avLst/>
          </a:prstGeom>
        </p:spPr>
      </p:pic>
      <p:sp>
        <p:nvSpPr>
          <p:cNvPr id="8" name="object 7">
            <a:extLst>
              <a:ext uri="{FF2B5EF4-FFF2-40B4-BE49-F238E27FC236}">
                <a16:creationId xmlns:a16="http://schemas.microsoft.com/office/drawing/2014/main" id="{1845683D-178B-CD9F-E9C4-D6E8BF59215C}"/>
              </a:ext>
            </a:extLst>
          </p:cNvPr>
          <p:cNvSpPr/>
          <p:nvPr/>
        </p:nvSpPr>
        <p:spPr>
          <a:xfrm>
            <a:off x="-190" y="4561515"/>
            <a:ext cx="6311900" cy="1239830"/>
          </a:xfrm>
          <a:custGeom>
            <a:avLst/>
            <a:gdLst/>
            <a:ahLst/>
            <a:cxnLst/>
            <a:rect l="l" t="t" r="r" b="b"/>
            <a:pathLst>
              <a:path w="6311900" h="1036320">
                <a:moveTo>
                  <a:pt x="6311646" y="0"/>
                </a:moveTo>
                <a:lnTo>
                  <a:pt x="0" y="0"/>
                </a:lnTo>
                <a:lnTo>
                  <a:pt x="0" y="1035862"/>
                </a:lnTo>
                <a:lnTo>
                  <a:pt x="6311646" y="1035862"/>
                </a:lnTo>
                <a:lnTo>
                  <a:pt x="6311646" y="0"/>
                </a:lnTo>
                <a:close/>
              </a:path>
            </a:pathLst>
          </a:custGeom>
          <a:solidFill>
            <a:srgbClr val="E5F5FB"/>
          </a:solidFill>
        </p:spPr>
        <p:txBody>
          <a:bodyPr wrap="square" lIns="0" tIns="0" rIns="0" bIns="0" rtlCol="0"/>
          <a:lstStyle/>
          <a:p>
            <a:endParaRPr/>
          </a:p>
        </p:txBody>
      </p:sp>
      <p:sp>
        <p:nvSpPr>
          <p:cNvPr id="9" name="Text Placeholder 40">
            <a:extLst>
              <a:ext uri="{FF2B5EF4-FFF2-40B4-BE49-F238E27FC236}">
                <a16:creationId xmlns:a16="http://schemas.microsoft.com/office/drawing/2014/main" id="{5E654E54-25F4-B005-1EA7-1B0880DB28BD}"/>
              </a:ext>
            </a:extLst>
          </p:cNvPr>
          <p:cNvSpPr txBox="1">
            <a:spLocks/>
          </p:cNvSpPr>
          <p:nvPr/>
        </p:nvSpPr>
        <p:spPr>
          <a:xfrm>
            <a:off x="1532940" y="4880659"/>
            <a:ext cx="4596765" cy="601609"/>
          </a:xfrm>
          <a:prstGeom prst="rect">
            <a:avLst/>
          </a:prstGeom>
        </p:spPr>
        <p:txBody>
          <a:bodyPr vert="horz" lIns="0" tIns="0" rIns="0" bIns="0" rtlCol="0">
            <a:noAutofit/>
          </a:bodyPr>
          <a:lstStyle>
            <a:lvl1pPr marL="0">
              <a:defRPr sz="1400" b="0" i="0">
                <a:solidFill>
                  <a:schemeClr val="accent6"/>
                </a:solidFill>
                <a:latin typeface="Poppins Medium" pitchFamily="2" charset="77"/>
                <a:ea typeface="+mn-ea"/>
                <a:cs typeface="Poppins Medium"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GB" sz="1800" b="1" dirty="0">
                <a:latin typeface="Poppins SemiBold" pitchFamily="2" charset="77"/>
                <a:cs typeface="Poppins SemiBold" pitchFamily="2" charset="77"/>
              </a:rPr>
              <a:t>Our mission</a:t>
            </a:r>
            <a:br>
              <a:rPr lang="en-GB" sz="1600" b="1" dirty="0">
                <a:latin typeface="Poppins SemiBold" pitchFamily="2" charset="77"/>
                <a:cs typeface="Poppins SemiBold" pitchFamily="2" charset="77"/>
              </a:rPr>
            </a:br>
            <a:r>
              <a:rPr lang="en-GB" sz="1200" dirty="0">
                <a:solidFill>
                  <a:schemeClr val="tx1"/>
                </a:solidFill>
              </a:rPr>
              <a:t>To make sure people’s experiences help make health </a:t>
            </a:r>
            <a:br>
              <a:rPr lang="en-GB" sz="1200" dirty="0">
                <a:solidFill>
                  <a:schemeClr val="tx1"/>
                </a:solidFill>
              </a:rPr>
            </a:br>
            <a:r>
              <a:rPr lang="en-GB" sz="1200" dirty="0">
                <a:solidFill>
                  <a:schemeClr val="tx1"/>
                </a:solidFill>
              </a:rPr>
              <a:t>and care better.</a:t>
            </a:r>
          </a:p>
        </p:txBody>
      </p:sp>
      <p:pic>
        <p:nvPicPr>
          <p:cNvPr id="10" name="Graphic 9">
            <a:extLst>
              <a:ext uri="{FF2B5EF4-FFF2-40B4-BE49-F238E27FC236}">
                <a16:creationId xmlns:a16="http://schemas.microsoft.com/office/drawing/2014/main" id="{962A9E37-0EB8-2152-08DB-9BD6C1D9B85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674" y="4863832"/>
            <a:ext cx="717549" cy="7175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505485" y="3839975"/>
            <a:ext cx="7054850" cy="2442400"/>
          </a:xfrm>
          <a:custGeom>
            <a:avLst/>
            <a:gdLst/>
            <a:ahLst/>
            <a:cxnLst/>
            <a:rect l="l" t="t" r="r" b="b"/>
            <a:pathLst>
              <a:path w="5768340" h="2264410">
                <a:moveTo>
                  <a:pt x="5767997" y="0"/>
                </a:moveTo>
                <a:lnTo>
                  <a:pt x="0" y="0"/>
                </a:lnTo>
                <a:lnTo>
                  <a:pt x="0" y="2264003"/>
                </a:lnTo>
                <a:lnTo>
                  <a:pt x="5767997" y="2264003"/>
                </a:lnTo>
                <a:lnTo>
                  <a:pt x="5767997" y="0"/>
                </a:lnTo>
                <a:close/>
              </a:path>
            </a:pathLst>
          </a:custGeom>
          <a:solidFill>
            <a:srgbClr val="F3F8E5"/>
          </a:solidFill>
        </p:spPr>
        <p:txBody>
          <a:bodyPr wrap="square" lIns="0" tIns="0" rIns="0" bIns="0" rtlCol="0"/>
          <a:lstStyle/>
          <a:p>
            <a:endParaRPr>
              <a:solidFill>
                <a:schemeClr val="accent6"/>
              </a:solidFill>
            </a:endParaRPr>
          </a:p>
        </p:txBody>
      </p:sp>
      <p:sp>
        <p:nvSpPr>
          <p:cNvPr id="2" name="object 2"/>
          <p:cNvSpPr txBox="1">
            <a:spLocks noGrp="1"/>
          </p:cNvSpPr>
          <p:nvPr>
            <p:ph type="title"/>
          </p:nvPr>
        </p:nvSpPr>
        <p:spPr/>
        <p:txBody>
          <a:bodyPr/>
          <a:lstStyle/>
          <a:p>
            <a:r>
              <a:rPr lang="en-GB" dirty="0"/>
              <a:t>Our Year in Review</a:t>
            </a:r>
          </a:p>
        </p:txBody>
      </p:sp>
      <p:sp>
        <p:nvSpPr>
          <p:cNvPr id="25" name="object 25"/>
          <p:cNvSpPr txBox="1">
            <a:spLocks noGrp="1"/>
          </p:cNvSpPr>
          <p:nvPr>
            <p:ph type="ftr" sz="quarter" idx="10"/>
          </p:nvPr>
        </p:nvSpPr>
        <p:spPr/>
        <p:txBody>
          <a:bodyPr/>
          <a:lstStyle/>
          <a:p>
            <a:r>
              <a:rPr lang="en-GB"/>
              <a:t>Healthwatch Doncaster Annual Report 2022-23</a:t>
            </a:r>
            <a:endParaRPr lang="en-GB" dirty="0"/>
          </a:p>
        </p:txBody>
      </p:sp>
      <p:sp>
        <p:nvSpPr>
          <p:cNvPr id="24" name="object 24"/>
          <p:cNvSpPr txBox="1">
            <a:spLocks noGrp="1"/>
          </p:cNvSpPr>
          <p:nvPr>
            <p:ph type="sldNum" sz="quarter" idx="11"/>
          </p:nvPr>
        </p:nvSpPr>
        <p:spPr/>
        <p:txBody>
          <a:bodyPr/>
          <a:lstStyle/>
          <a:p>
            <a:fld id="{81D60167-4931-47E6-BA6A-407CBD079E47}" type="slidenum">
              <a:rPr lang="en-GB" dirty="0"/>
              <a:pPr/>
              <a:t>5</a:t>
            </a:fld>
            <a:endParaRPr lang="en-GB" dirty="0"/>
          </a:p>
        </p:txBody>
      </p:sp>
      <p:sp>
        <p:nvSpPr>
          <p:cNvPr id="3" name="object 3"/>
          <p:cNvSpPr/>
          <p:nvPr/>
        </p:nvSpPr>
        <p:spPr>
          <a:xfrm>
            <a:off x="504000" y="1094703"/>
            <a:ext cx="5807710" cy="0"/>
          </a:xfrm>
          <a:custGeom>
            <a:avLst/>
            <a:gdLst/>
            <a:ahLst/>
            <a:cxnLst/>
            <a:rect l="l" t="t" r="r" b="b"/>
            <a:pathLst>
              <a:path w="5807710">
                <a:moveTo>
                  <a:pt x="0" y="0"/>
                </a:moveTo>
                <a:lnTo>
                  <a:pt x="5807646" y="0"/>
                </a:lnTo>
              </a:path>
            </a:pathLst>
          </a:custGeom>
          <a:ln w="19050">
            <a:solidFill>
              <a:srgbClr val="004F6B"/>
            </a:solidFill>
          </a:ln>
        </p:spPr>
        <p:txBody>
          <a:bodyPr wrap="square" lIns="0" tIns="0" rIns="0" bIns="0" rtlCol="0"/>
          <a:lstStyle/>
          <a:p>
            <a:endParaRPr/>
          </a:p>
        </p:txBody>
      </p:sp>
      <p:sp>
        <p:nvSpPr>
          <p:cNvPr id="5" name="object 5"/>
          <p:cNvSpPr/>
          <p:nvPr/>
        </p:nvSpPr>
        <p:spPr>
          <a:xfrm>
            <a:off x="0" y="1282687"/>
            <a:ext cx="7052908" cy="2444115"/>
          </a:xfrm>
          <a:custGeom>
            <a:avLst/>
            <a:gdLst/>
            <a:ahLst/>
            <a:cxnLst/>
            <a:rect l="l" t="t" r="r" b="b"/>
            <a:pathLst>
              <a:path w="6311900" h="2444115">
                <a:moveTo>
                  <a:pt x="6311646" y="0"/>
                </a:moveTo>
                <a:lnTo>
                  <a:pt x="0" y="0"/>
                </a:lnTo>
                <a:lnTo>
                  <a:pt x="0" y="2444026"/>
                </a:lnTo>
                <a:lnTo>
                  <a:pt x="6311646" y="2444026"/>
                </a:lnTo>
                <a:lnTo>
                  <a:pt x="6311646" y="0"/>
                </a:lnTo>
                <a:close/>
              </a:path>
            </a:pathLst>
          </a:custGeom>
          <a:solidFill>
            <a:srgbClr val="F3F8E5"/>
          </a:solidFill>
        </p:spPr>
        <p:txBody>
          <a:bodyPr wrap="square" lIns="0" tIns="0" rIns="0" bIns="0" rtlCol="0"/>
          <a:lstStyle/>
          <a:p>
            <a:endParaRPr/>
          </a:p>
        </p:txBody>
      </p:sp>
      <p:sp>
        <p:nvSpPr>
          <p:cNvPr id="19" name="object 19"/>
          <p:cNvSpPr/>
          <p:nvPr/>
        </p:nvSpPr>
        <p:spPr>
          <a:xfrm>
            <a:off x="0" y="6395548"/>
            <a:ext cx="7054850" cy="3492819"/>
          </a:xfrm>
          <a:custGeom>
            <a:avLst/>
            <a:gdLst/>
            <a:ahLst/>
            <a:cxnLst/>
            <a:rect l="l" t="t" r="r" b="b"/>
            <a:pathLst>
              <a:path w="6308725" h="3086100">
                <a:moveTo>
                  <a:pt x="6308483" y="0"/>
                </a:moveTo>
                <a:lnTo>
                  <a:pt x="0" y="0"/>
                </a:lnTo>
                <a:lnTo>
                  <a:pt x="0" y="3085731"/>
                </a:lnTo>
                <a:lnTo>
                  <a:pt x="6308483" y="3085731"/>
                </a:lnTo>
                <a:lnTo>
                  <a:pt x="6308483" y="0"/>
                </a:lnTo>
                <a:close/>
              </a:path>
            </a:pathLst>
          </a:custGeom>
          <a:solidFill>
            <a:srgbClr val="F3F8E5"/>
          </a:solidFill>
        </p:spPr>
        <p:txBody>
          <a:bodyPr wrap="square" lIns="0" tIns="0" rIns="0" bIns="0" rtlCol="0"/>
          <a:lstStyle/>
          <a:p>
            <a:endParaRPr/>
          </a:p>
        </p:txBody>
      </p:sp>
      <p:sp>
        <p:nvSpPr>
          <p:cNvPr id="33" name="Text Placeholder 40">
            <a:extLst>
              <a:ext uri="{FF2B5EF4-FFF2-40B4-BE49-F238E27FC236}">
                <a16:creationId xmlns:a16="http://schemas.microsoft.com/office/drawing/2014/main" id="{0CBBBDCA-5814-B57B-A5B2-DAF51BB4405C}"/>
              </a:ext>
            </a:extLst>
          </p:cNvPr>
          <p:cNvSpPr>
            <a:spLocks noGrp="1"/>
          </p:cNvSpPr>
          <p:nvPr>
            <p:ph type="body" sz="quarter" idx="12"/>
          </p:nvPr>
        </p:nvSpPr>
        <p:spPr>
          <a:xfrm>
            <a:off x="503592" y="1435520"/>
            <a:ext cx="1818984" cy="281742"/>
          </a:xfrm>
        </p:spPr>
        <p:txBody>
          <a:bodyPr/>
          <a:lstStyle/>
          <a:p>
            <a:r>
              <a:rPr lang="en-GB" sz="1800" b="1" dirty="0">
                <a:latin typeface="Poppins" pitchFamily="2" charset="77"/>
                <a:cs typeface="Poppins" pitchFamily="2" charset="77"/>
              </a:rPr>
              <a:t>Reaching out</a:t>
            </a:r>
          </a:p>
        </p:txBody>
      </p:sp>
      <p:sp>
        <p:nvSpPr>
          <p:cNvPr id="35" name="Text Placeholder 40">
            <a:extLst>
              <a:ext uri="{FF2B5EF4-FFF2-40B4-BE49-F238E27FC236}">
                <a16:creationId xmlns:a16="http://schemas.microsoft.com/office/drawing/2014/main" id="{13AB4753-93CA-9EB2-BB7E-DEF460D2BDC2}"/>
              </a:ext>
            </a:extLst>
          </p:cNvPr>
          <p:cNvSpPr txBox="1">
            <a:spLocks/>
          </p:cNvSpPr>
          <p:nvPr/>
        </p:nvSpPr>
        <p:spPr>
          <a:xfrm>
            <a:off x="2170254" y="1745401"/>
            <a:ext cx="4552280" cy="1687008"/>
          </a:xfrm>
          <a:prstGeom prst="rect">
            <a:avLst/>
          </a:prstGeom>
        </p:spPr>
        <p:txBody>
          <a:bodyPr vert="horz" lIns="0" tIns="0" rIns="0" bIns="0" rtlCol="0">
            <a:noAutofit/>
          </a:bodyPr>
          <a:lstStyle>
            <a:lvl1pPr marL="0">
              <a:defRPr sz="1400" b="0" i="0">
                <a:solidFill>
                  <a:schemeClr val="accent6"/>
                </a:solidFill>
                <a:latin typeface="Poppins Medium" pitchFamily="2" charset="77"/>
                <a:ea typeface="+mn-ea"/>
                <a:cs typeface="Poppins Medium"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b="1" dirty="0">
                <a:solidFill>
                  <a:schemeClr val="accent1"/>
                </a:solidFill>
                <a:latin typeface="Poppins" pitchFamily="2" charset="77"/>
                <a:cs typeface="Poppins" pitchFamily="2" charset="77"/>
              </a:rPr>
              <a:t>3576 </a:t>
            </a:r>
            <a:r>
              <a:rPr lang="en-GB" sz="2400" b="1" dirty="0">
                <a:latin typeface="Poppins" pitchFamily="2" charset="77"/>
                <a:cs typeface="Poppins" pitchFamily="2" charset="77"/>
              </a:rPr>
              <a:t>people</a:t>
            </a:r>
          </a:p>
          <a:p>
            <a:r>
              <a:rPr lang="en-GB" sz="1200" dirty="0">
                <a:solidFill>
                  <a:schemeClr val="tx1"/>
                </a:solidFill>
                <a:latin typeface="Poppins Light" pitchFamily="2" charset="77"/>
                <a:cs typeface="Poppins Light" pitchFamily="2" charset="77"/>
              </a:rPr>
              <a:t>shared their experiences of health and social care </a:t>
            </a:r>
            <a:br>
              <a:rPr lang="en-GB" sz="1200" dirty="0">
                <a:solidFill>
                  <a:schemeClr val="tx1"/>
                </a:solidFill>
                <a:latin typeface="Poppins Light" pitchFamily="2" charset="77"/>
                <a:cs typeface="Poppins Light" pitchFamily="2" charset="77"/>
              </a:rPr>
            </a:br>
            <a:r>
              <a:rPr lang="en-GB" sz="1200" dirty="0">
                <a:solidFill>
                  <a:schemeClr val="tx1"/>
                </a:solidFill>
                <a:latin typeface="Poppins Light" pitchFamily="2" charset="77"/>
                <a:cs typeface="Poppins Light" pitchFamily="2" charset="77"/>
              </a:rPr>
              <a:t>services with us, helping to raise awareness of issues and improve care.</a:t>
            </a:r>
          </a:p>
          <a:p>
            <a:endParaRPr lang="en-GB" sz="1200" b="1" dirty="0">
              <a:solidFill>
                <a:schemeClr val="accent1"/>
              </a:solidFill>
              <a:latin typeface="Poppins" pitchFamily="2" charset="77"/>
              <a:cs typeface="Poppins" pitchFamily="2" charset="77"/>
            </a:endParaRPr>
          </a:p>
          <a:p>
            <a:r>
              <a:rPr lang="en-GB" sz="2400" b="1" dirty="0">
                <a:solidFill>
                  <a:schemeClr val="accent1"/>
                </a:solidFill>
                <a:latin typeface="Poppins" pitchFamily="2" charset="77"/>
                <a:cs typeface="Poppins" pitchFamily="2" charset="77"/>
              </a:rPr>
              <a:t>359 </a:t>
            </a:r>
            <a:r>
              <a:rPr lang="en-GB" sz="2400" b="1" dirty="0">
                <a:latin typeface="Poppins" pitchFamily="2" charset="77"/>
                <a:cs typeface="Poppins" pitchFamily="2" charset="77"/>
              </a:rPr>
              <a:t>people</a:t>
            </a:r>
          </a:p>
          <a:p>
            <a:r>
              <a:rPr lang="en-GB" sz="1200" dirty="0">
                <a:solidFill>
                  <a:schemeClr val="tx1"/>
                </a:solidFill>
                <a:latin typeface="Poppins Light" pitchFamily="2" charset="77"/>
                <a:cs typeface="Poppins Light" pitchFamily="2" charset="77"/>
              </a:rPr>
              <a:t>came to us for clear advice and information about topics such as mental health and the cost of living crisis.</a:t>
            </a:r>
          </a:p>
        </p:txBody>
      </p:sp>
      <p:pic>
        <p:nvPicPr>
          <p:cNvPr id="45" name="Graphic 44">
            <a:extLst>
              <a:ext uri="{FF2B5EF4-FFF2-40B4-BE49-F238E27FC236}">
                <a16:creationId xmlns:a16="http://schemas.microsoft.com/office/drawing/2014/main" id="{2AA88028-19B3-9FC8-87F1-72B3B6D84C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68562" y="4561752"/>
            <a:ext cx="1092072" cy="998846"/>
          </a:xfrm>
          <a:prstGeom prst="rect">
            <a:avLst/>
          </a:prstGeom>
        </p:spPr>
      </p:pic>
      <p:pic>
        <p:nvPicPr>
          <p:cNvPr id="49" name="Graphic 48">
            <a:extLst>
              <a:ext uri="{FF2B5EF4-FFF2-40B4-BE49-F238E27FC236}">
                <a16:creationId xmlns:a16="http://schemas.microsoft.com/office/drawing/2014/main" id="{3D2D7622-7680-84C3-AAF1-F0A0863507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650" y="7051209"/>
            <a:ext cx="954617" cy="1056443"/>
          </a:xfrm>
          <a:prstGeom prst="rect">
            <a:avLst/>
          </a:prstGeom>
        </p:spPr>
      </p:pic>
      <p:sp>
        <p:nvSpPr>
          <p:cNvPr id="52" name="Text Placeholder 40">
            <a:extLst>
              <a:ext uri="{FF2B5EF4-FFF2-40B4-BE49-F238E27FC236}">
                <a16:creationId xmlns:a16="http://schemas.microsoft.com/office/drawing/2014/main" id="{EF98154F-4391-42D5-C588-CE151DEB0316}"/>
              </a:ext>
            </a:extLst>
          </p:cNvPr>
          <p:cNvSpPr txBox="1">
            <a:spLocks/>
          </p:cNvSpPr>
          <p:nvPr/>
        </p:nvSpPr>
        <p:spPr>
          <a:xfrm>
            <a:off x="754922" y="4040452"/>
            <a:ext cx="3806114" cy="237935"/>
          </a:xfrm>
          <a:prstGeom prst="rect">
            <a:avLst/>
          </a:prstGeom>
        </p:spPr>
        <p:txBody>
          <a:bodyPr vert="horz" lIns="0" tIns="0" rIns="0" bIns="0" rtlCol="0">
            <a:noAutofit/>
          </a:bodyPr>
          <a:lstStyle>
            <a:lvl1pPr marL="0">
              <a:defRPr sz="1400" b="0" i="0">
                <a:solidFill>
                  <a:schemeClr val="accent6"/>
                </a:solidFill>
                <a:latin typeface="Poppins Medium" pitchFamily="2" charset="77"/>
                <a:ea typeface="+mn-ea"/>
                <a:cs typeface="Poppins Medium"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b="1" dirty="0">
                <a:latin typeface="Poppins" pitchFamily="2" charset="77"/>
                <a:cs typeface="Poppins" pitchFamily="2" charset="77"/>
              </a:rPr>
              <a:t>Making a difference to care</a:t>
            </a:r>
          </a:p>
        </p:txBody>
      </p:sp>
      <p:sp>
        <p:nvSpPr>
          <p:cNvPr id="53" name="Text Placeholder 40">
            <a:extLst>
              <a:ext uri="{FF2B5EF4-FFF2-40B4-BE49-F238E27FC236}">
                <a16:creationId xmlns:a16="http://schemas.microsoft.com/office/drawing/2014/main" id="{0115D047-7D38-C99C-AD5F-842DA4AFDE64}"/>
              </a:ext>
            </a:extLst>
          </p:cNvPr>
          <p:cNvSpPr txBox="1">
            <a:spLocks/>
          </p:cNvSpPr>
          <p:nvPr/>
        </p:nvSpPr>
        <p:spPr>
          <a:xfrm>
            <a:off x="754922" y="4350333"/>
            <a:ext cx="4456249" cy="1818517"/>
          </a:xfrm>
          <a:prstGeom prst="rect">
            <a:avLst/>
          </a:prstGeom>
        </p:spPr>
        <p:txBody>
          <a:bodyPr vert="horz" lIns="0" tIns="0" rIns="0" bIns="0" rtlCol="0">
            <a:noAutofit/>
          </a:bodyPr>
          <a:lstStyle>
            <a:lvl1pPr marL="0">
              <a:defRPr sz="1400" b="0" i="0">
                <a:solidFill>
                  <a:schemeClr val="accent6"/>
                </a:solidFill>
                <a:latin typeface="Poppins Medium" pitchFamily="2" charset="77"/>
                <a:ea typeface="+mn-ea"/>
                <a:cs typeface="Poppins Medium"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dirty="0">
                <a:solidFill>
                  <a:schemeClr val="tx1"/>
                </a:solidFill>
                <a:latin typeface="Poppins Light" pitchFamily="2" charset="77"/>
                <a:cs typeface="Poppins Light" pitchFamily="2" charset="77"/>
              </a:rPr>
              <a:t>We published</a:t>
            </a:r>
          </a:p>
          <a:p>
            <a:r>
              <a:rPr lang="en-GB" sz="2400" b="1" dirty="0">
                <a:solidFill>
                  <a:schemeClr val="accent1"/>
                </a:solidFill>
                <a:latin typeface="Poppins" pitchFamily="2" charset="77"/>
                <a:cs typeface="Poppins" pitchFamily="2" charset="77"/>
              </a:rPr>
              <a:t>6 </a:t>
            </a:r>
            <a:r>
              <a:rPr lang="en-GB" sz="2400" b="1" dirty="0">
                <a:latin typeface="Poppins" pitchFamily="2" charset="77"/>
                <a:cs typeface="Poppins" pitchFamily="2" charset="77"/>
              </a:rPr>
              <a:t>reports</a:t>
            </a:r>
          </a:p>
          <a:p>
            <a:r>
              <a:rPr lang="en-GB" sz="1200" dirty="0">
                <a:solidFill>
                  <a:schemeClr val="tx1"/>
                </a:solidFill>
                <a:latin typeface="Poppins Light" pitchFamily="2" charset="77"/>
                <a:cs typeface="Poppins Light" pitchFamily="2" charset="77"/>
              </a:rPr>
              <a:t>reports about the improvements people would like </a:t>
            </a:r>
            <a:br>
              <a:rPr lang="en-GB" sz="1200" dirty="0">
                <a:solidFill>
                  <a:schemeClr val="tx1"/>
                </a:solidFill>
                <a:latin typeface="Poppins Light" pitchFamily="2" charset="77"/>
                <a:cs typeface="Poppins Light" pitchFamily="2" charset="77"/>
              </a:rPr>
            </a:br>
            <a:r>
              <a:rPr lang="en-GB" sz="1200" dirty="0">
                <a:solidFill>
                  <a:schemeClr val="tx1"/>
                </a:solidFill>
                <a:latin typeface="Poppins Light" pitchFamily="2" charset="77"/>
                <a:cs typeface="Poppins Light" pitchFamily="2" charset="77"/>
              </a:rPr>
              <a:t>to see to health and social care services.</a:t>
            </a:r>
          </a:p>
          <a:p>
            <a:endParaRPr lang="en-GB" sz="1200" b="1" dirty="0">
              <a:solidFill>
                <a:schemeClr val="accent1"/>
              </a:solidFill>
              <a:latin typeface="Poppins" pitchFamily="2" charset="77"/>
              <a:cs typeface="Poppins" pitchFamily="2" charset="77"/>
            </a:endParaRPr>
          </a:p>
          <a:p>
            <a:r>
              <a:rPr lang="en-GB" sz="1200" dirty="0">
                <a:solidFill>
                  <a:schemeClr val="tx1"/>
                </a:solidFill>
                <a:latin typeface="Poppins Light" pitchFamily="2" charset="77"/>
                <a:cs typeface="Poppins Light" pitchFamily="2" charset="77"/>
              </a:rPr>
              <a:t>Our most popular report was</a:t>
            </a:r>
          </a:p>
          <a:p>
            <a:r>
              <a:rPr lang="en-GB" sz="1800" b="1" dirty="0">
                <a:effectLst/>
                <a:latin typeface="Calibri" panose="020F0502020204030204" pitchFamily="34" charset="0"/>
                <a:ea typeface="Calibri" panose="020F0502020204030204" pitchFamily="34" charset="0"/>
              </a:rPr>
              <a:t>Dive into our Dementia Insight Report</a:t>
            </a:r>
          </a:p>
          <a:p>
            <a:r>
              <a:rPr lang="en-GB" sz="1200" dirty="0">
                <a:solidFill>
                  <a:schemeClr val="tx1"/>
                </a:solidFill>
                <a:latin typeface="Poppins Light" pitchFamily="2" charset="77"/>
                <a:cs typeface="Poppins Light" pitchFamily="2" charset="77"/>
              </a:rPr>
              <a:t>which highlighted the struggles people face within the health sector.</a:t>
            </a:r>
          </a:p>
        </p:txBody>
      </p:sp>
      <p:sp>
        <p:nvSpPr>
          <p:cNvPr id="54" name="Text Placeholder 40">
            <a:extLst>
              <a:ext uri="{FF2B5EF4-FFF2-40B4-BE49-F238E27FC236}">
                <a16:creationId xmlns:a16="http://schemas.microsoft.com/office/drawing/2014/main" id="{935FB2A0-11BD-6382-9F14-4D115D3395AC}"/>
              </a:ext>
            </a:extLst>
          </p:cNvPr>
          <p:cNvSpPr txBox="1">
            <a:spLocks/>
          </p:cNvSpPr>
          <p:nvPr/>
        </p:nvSpPr>
        <p:spPr>
          <a:xfrm>
            <a:off x="500444" y="6585672"/>
            <a:ext cx="4101536" cy="207062"/>
          </a:xfrm>
          <a:prstGeom prst="rect">
            <a:avLst/>
          </a:prstGeom>
        </p:spPr>
        <p:txBody>
          <a:bodyPr vert="horz" lIns="0" tIns="0" rIns="0" bIns="0" rtlCol="0">
            <a:noAutofit/>
          </a:bodyPr>
          <a:lstStyle>
            <a:lvl1pPr marL="0">
              <a:defRPr sz="1400" b="0" i="0">
                <a:solidFill>
                  <a:schemeClr val="accent6"/>
                </a:solidFill>
                <a:latin typeface="Poppins Medium" pitchFamily="2" charset="77"/>
                <a:ea typeface="+mn-ea"/>
                <a:cs typeface="Poppins Medium"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800" b="1" dirty="0">
                <a:solidFill>
                  <a:srgbClr val="004F6B"/>
                </a:solidFill>
                <a:latin typeface="Poppins" pitchFamily="2" charset="77"/>
                <a:cs typeface="Poppins" pitchFamily="2" charset="77"/>
              </a:rPr>
              <a:t>Health and care that works for you</a:t>
            </a:r>
          </a:p>
        </p:txBody>
      </p:sp>
      <p:sp>
        <p:nvSpPr>
          <p:cNvPr id="55" name="Text Placeholder 40">
            <a:extLst>
              <a:ext uri="{FF2B5EF4-FFF2-40B4-BE49-F238E27FC236}">
                <a16:creationId xmlns:a16="http://schemas.microsoft.com/office/drawing/2014/main" id="{270109F8-62F0-B564-86B2-62116B146ABB}"/>
              </a:ext>
            </a:extLst>
          </p:cNvPr>
          <p:cNvSpPr txBox="1">
            <a:spLocks/>
          </p:cNvSpPr>
          <p:nvPr/>
        </p:nvSpPr>
        <p:spPr>
          <a:xfrm>
            <a:off x="2167105" y="6980217"/>
            <a:ext cx="4758627" cy="2390303"/>
          </a:xfrm>
          <a:prstGeom prst="rect">
            <a:avLst/>
          </a:prstGeom>
        </p:spPr>
        <p:txBody>
          <a:bodyPr vert="horz" lIns="0" tIns="0" rIns="0" bIns="0" rtlCol="0">
            <a:noAutofit/>
          </a:bodyPr>
          <a:lstStyle>
            <a:lvl1pPr marL="0">
              <a:defRPr sz="1400" b="0" i="0">
                <a:solidFill>
                  <a:schemeClr val="accent6"/>
                </a:solidFill>
                <a:latin typeface="Poppins Medium" pitchFamily="2" charset="77"/>
                <a:ea typeface="+mn-ea"/>
                <a:cs typeface="Poppins Medium" pitchFamily="2" charset="77"/>
              </a:defRPr>
            </a:lvl1pPr>
            <a:lvl2pPr marL="28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2pPr>
            <a:lvl3pPr marL="64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3pPr>
            <a:lvl4pPr marL="100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4pPr>
            <a:lvl5pPr marL="1364400" indent="-285750">
              <a:buFont typeface="Arial" panose="020B0604020202020204" pitchFamily="34" charset="0"/>
              <a:buChar char="•"/>
              <a:defRPr sz="1200" b="0" i="0">
                <a:solidFill>
                  <a:schemeClr val="tx1"/>
                </a:solidFill>
                <a:latin typeface="Poppins Light" pitchFamily="2" charset="77"/>
                <a:ea typeface="+mn-ea"/>
                <a:cs typeface="Poppins Light" pitchFamily="2" charset="77"/>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dirty="0">
                <a:solidFill>
                  <a:schemeClr val="tx1"/>
                </a:solidFill>
                <a:latin typeface="Poppins Light" pitchFamily="2" charset="77"/>
                <a:cs typeface="Poppins Light" pitchFamily="2" charset="77"/>
              </a:rPr>
              <a:t>We’re lucky to have</a:t>
            </a:r>
          </a:p>
          <a:p>
            <a:r>
              <a:rPr lang="en-GB" sz="2400" b="1" dirty="0">
                <a:solidFill>
                  <a:schemeClr val="accent1"/>
                </a:solidFill>
                <a:latin typeface="Poppins" pitchFamily="2" charset="77"/>
                <a:cs typeface="Poppins" pitchFamily="2" charset="77"/>
              </a:rPr>
              <a:t>23</a:t>
            </a:r>
          </a:p>
          <a:p>
            <a:r>
              <a:rPr lang="en-GB" sz="1200" dirty="0">
                <a:solidFill>
                  <a:schemeClr val="tx1"/>
                </a:solidFill>
                <a:latin typeface="Poppins Light" pitchFamily="2" charset="77"/>
                <a:cs typeface="Poppins Light" pitchFamily="2" charset="77"/>
              </a:rPr>
              <a:t>outstanding volunteers who gave up 637 hrs to make care better for our community.</a:t>
            </a:r>
          </a:p>
          <a:p>
            <a:endParaRPr lang="en-GB" sz="1200" dirty="0">
              <a:solidFill>
                <a:schemeClr val="tx1"/>
              </a:solidFill>
              <a:latin typeface="Poppins Light" pitchFamily="2" charset="77"/>
              <a:cs typeface="Poppins Light" pitchFamily="2" charset="77"/>
            </a:endParaRPr>
          </a:p>
          <a:p>
            <a:r>
              <a:rPr lang="en-GB" sz="1200" dirty="0">
                <a:solidFill>
                  <a:schemeClr val="tx1"/>
                </a:solidFill>
                <a:latin typeface="Poppins Light" pitchFamily="2" charset="77"/>
                <a:cs typeface="Poppins Light" pitchFamily="2" charset="77"/>
              </a:rPr>
              <a:t>We’re funded by our local authority. In 2022-23 we received</a:t>
            </a:r>
            <a:endParaRPr lang="en-GB" sz="1200" b="1" dirty="0">
              <a:solidFill>
                <a:schemeClr val="accent1"/>
              </a:solidFill>
              <a:latin typeface="Poppins" pitchFamily="2" charset="77"/>
              <a:cs typeface="Poppins" pitchFamily="2" charset="77"/>
            </a:endParaRPr>
          </a:p>
          <a:p>
            <a:r>
              <a:rPr lang="en-GB" sz="2400" b="1" dirty="0">
                <a:solidFill>
                  <a:schemeClr val="accent1"/>
                </a:solidFill>
                <a:latin typeface="Poppins" pitchFamily="2" charset="77"/>
                <a:cs typeface="Poppins" pitchFamily="2" charset="77"/>
              </a:rPr>
              <a:t>£175,734</a:t>
            </a:r>
          </a:p>
          <a:p>
            <a:r>
              <a:rPr lang="en-GB" sz="1200" dirty="0">
                <a:solidFill>
                  <a:schemeClr val="tx1"/>
                </a:solidFill>
                <a:latin typeface="Poppins Light" pitchFamily="2" charset="77"/>
                <a:cs typeface="Poppins Light" pitchFamily="2" charset="77"/>
              </a:rPr>
              <a:t>which is the same as last year.</a:t>
            </a:r>
          </a:p>
          <a:p>
            <a:endParaRPr lang="en-GB" sz="1200" dirty="0">
              <a:solidFill>
                <a:schemeClr val="tx1"/>
              </a:solidFill>
              <a:latin typeface="Poppins Light" pitchFamily="2" charset="77"/>
              <a:cs typeface="Poppins Light" pitchFamily="2" charset="77"/>
            </a:endParaRPr>
          </a:p>
          <a:p>
            <a:r>
              <a:rPr lang="en-GB" sz="1200" dirty="0">
                <a:solidFill>
                  <a:schemeClr val="tx1"/>
                </a:solidFill>
                <a:latin typeface="Poppins Light" pitchFamily="2" charset="77"/>
                <a:cs typeface="Poppins Light" pitchFamily="2" charset="77"/>
              </a:rPr>
              <a:t>We currently employ</a:t>
            </a:r>
          </a:p>
          <a:p>
            <a:r>
              <a:rPr lang="en-GB" sz="2400" b="1" dirty="0">
                <a:solidFill>
                  <a:srgbClr val="DB3C8E"/>
                </a:solidFill>
                <a:latin typeface="Poppins" pitchFamily="2" charset="77"/>
                <a:cs typeface="Poppins" pitchFamily="2" charset="77"/>
              </a:rPr>
              <a:t>6 staff</a:t>
            </a:r>
          </a:p>
          <a:p>
            <a:r>
              <a:rPr lang="en-GB" sz="1200" dirty="0">
                <a:solidFill>
                  <a:schemeClr val="tx1"/>
                </a:solidFill>
                <a:latin typeface="Poppins Light" pitchFamily="2" charset="77"/>
                <a:cs typeface="Poppins Light" pitchFamily="2" charset="77"/>
              </a:rPr>
              <a:t>who help us carry out our work.</a:t>
            </a:r>
          </a:p>
        </p:txBody>
      </p:sp>
      <p:grpSp>
        <p:nvGrpSpPr>
          <p:cNvPr id="18" name="Group 17">
            <a:extLst>
              <a:ext uri="{FF2B5EF4-FFF2-40B4-BE49-F238E27FC236}">
                <a16:creationId xmlns:a16="http://schemas.microsoft.com/office/drawing/2014/main" id="{679BD228-817E-30FE-1400-118BC5F04F74}"/>
              </a:ext>
            </a:extLst>
          </p:cNvPr>
          <p:cNvGrpSpPr/>
          <p:nvPr/>
        </p:nvGrpSpPr>
        <p:grpSpPr>
          <a:xfrm>
            <a:off x="503359" y="1976993"/>
            <a:ext cx="1252607" cy="694226"/>
            <a:chOff x="503359" y="1976993"/>
            <a:chExt cx="1252607" cy="694226"/>
          </a:xfrm>
        </p:grpSpPr>
        <p:grpSp>
          <p:nvGrpSpPr>
            <p:cNvPr id="6" name="Graphic 37">
              <a:extLst>
                <a:ext uri="{FF2B5EF4-FFF2-40B4-BE49-F238E27FC236}">
                  <a16:creationId xmlns:a16="http://schemas.microsoft.com/office/drawing/2014/main" id="{68BB9D75-BC01-26E8-6875-F4FBC82F26D9}"/>
                </a:ext>
              </a:extLst>
            </p:cNvPr>
            <p:cNvGrpSpPr/>
            <p:nvPr/>
          </p:nvGrpSpPr>
          <p:grpSpPr>
            <a:xfrm>
              <a:off x="503359" y="1976993"/>
              <a:ext cx="1034109" cy="694226"/>
              <a:chOff x="503359" y="1976993"/>
              <a:chExt cx="1034109" cy="694226"/>
            </a:xfrm>
            <a:solidFill>
              <a:schemeClr val="accent6"/>
            </a:solidFill>
          </p:grpSpPr>
          <p:sp>
            <p:nvSpPr>
              <p:cNvPr id="7" name="Freeform 6">
                <a:extLst>
                  <a:ext uri="{FF2B5EF4-FFF2-40B4-BE49-F238E27FC236}">
                    <a16:creationId xmlns:a16="http://schemas.microsoft.com/office/drawing/2014/main" id="{2087E0DB-3440-3B37-70E1-1DE47316CE6B}"/>
                  </a:ext>
                </a:extLst>
              </p:cNvPr>
              <p:cNvSpPr/>
              <p:nvPr/>
            </p:nvSpPr>
            <p:spPr>
              <a:xfrm>
                <a:off x="503359" y="1976993"/>
                <a:ext cx="1034109" cy="694226"/>
              </a:xfrm>
              <a:custGeom>
                <a:avLst/>
                <a:gdLst>
                  <a:gd name="connsiteX0" fmla="*/ 221611 w 1034109"/>
                  <a:gd name="connsiteY0" fmla="*/ 493300 h 694226"/>
                  <a:gd name="connsiteX1" fmla="*/ 332360 w 1034109"/>
                  <a:gd name="connsiteY1" fmla="*/ 493300 h 694226"/>
                  <a:gd name="connsiteX2" fmla="*/ 332360 w 1034109"/>
                  <a:gd name="connsiteY2" fmla="*/ 657695 h 694226"/>
                  <a:gd name="connsiteX3" fmla="*/ 221611 w 1034109"/>
                  <a:gd name="connsiteY3" fmla="*/ 657695 h 694226"/>
                  <a:gd name="connsiteX4" fmla="*/ 221611 w 1034109"/>
                  <a:gd name="connsiteY4" fmla="*/ 493300 h 694226"/>
                  <a:gd name="connsiteX5" fmla="*/ 203153 w 1034109"/>
                  <a:gd name="connsiteY5" fmla="*/ 383703 h 694226"/>
                  <a:gd name="connsiteX6" fmla="*/ 184349 w 1034109"/>
                  <a:gd name="connsiteY6" fmla="*/ 401626 h 694226"/>
                  <a:gd name="connsiteX7" fmla="*/ 202577 w 1034109"/>
                  <a:gd name="connsiteY7" fmla="*/ 420235 h 694226"/>
                  <a:gd name="connsiteX8" fmla="*/ 350933 w 1034109"/>
                  <a:gd name="connsiteY8" fmla="*/ 420235 h 694226"/>
                  <a:gd name="connsiteX9" fmla="*/ 369622 w 1034109"/>
                  <a:gd name="connsiteY9" fmla="*/ 402197 h 694226"/>
                  <a:gd name="connsiteX10" fmla="*/ 351394 w 1034109"/>
                  <a:gd name="connsiteY10" fmla="*/ 383703 h 694226"/>
                  <a:gd name="connsiteX11" fmla="*/ 203153 w 1034109"/>
                  <a:gd name="connsiteY11" fmla="*/ 383703 h 694226"/>
                  <a:gd name="connsiteX12" fmla="*/ 203153 w 1034109"/>
                  <a:gd name="connsiteY12" fmla="*/ 310638 h 694226"/>
                  <a:gd name="connsiteX13" fmla="*/ 184465 w 1034109"/>
                  <a:gd name="connsiteY13" fmla="*/ 328676 h 694226"/>
                  <a:gd name="connsiteX14" fmla="*/ 202692 w 1034109"/>
                  <a:gd name="connsiteY14" fmla="*/ 347171 h 694226"/>
                  <a:gd name="connsiteX15" fmla="*/ 203269 w 1034109"/>
                  <a:gd name="connsiteY15" fmla="*/ 347171 h 694226"/>
                  <a:gd name="connsiteX16" fmla="*/ 351048 w 1034109"/>
                  <a:gd name="connsiteY16" fmla="*/ 347171 h 694226"/>
                  <a:gd name="connsiteX17" fmla="*/ 369737 w 1034109"/>
                  <a:gd name="connsiteY17" fmla="*/ 329133 h 694226"/>
                  <a:gd name="connsiteX18" fmla="*/ 351510 w 1034109"/>
                  <a:gd name="connsiteY18" fmla="*/ 310638 h 694226"/>
                  <a:gd name="connsiteX19" fmla="*/ 203269 w 1034109"/>
                  <a:gd name="connsiteY19" fmla="*/ 310638 h 694226"/>
                  <a:gd name="connsiteX20" fmla="*/ 923362 w 1034109"/>
                  <a:gd name="connsiteY20" fmla="*/ 274106 h 694226"/>
                  <a:gd name="connsiteX21" fmla="*/ 941820 w 1034109"/>
                  <a:gd name="connsiteY21" fmla="*/ 274106 h 694226"/>
                  <a:gd name="connsiteX22" fmla="*/ 997194 w 1034109"/>
                  <a:gd name="connsiteY22" fmla="*/ 328904 h 694226"/>
                  <a:gd name="connsiteX23" fmla="*/ 941820 w 1034109"/>
                  <a:gd name="connsiteY23" fmla="*/ 383703 h 694226"/>
                  <a:gd name="connsiteX24" fmla="*/ 923362 w 1034109"/>
                  <a:gd name="connsiteY24" fmla="*/ 383703 h 694226"/>
                  <a:gd name="connsiteX25" fmla="*/ 923362 w 1034109"/>
                  <a:gd name="connsiteY25" fmla="*/ 274106 h 694226"/>
                  <a:gd name="connsiteX26" fmla="*/ 203153 w 1034109"/>
                  <a:gd name="connsiteY26" fmla="*/ 237574 h 694226"/>
                  <a:gd name="connsiteX27" fmla="*/ 184465 w 1034109"/>
                  <a:gd name="connsiteY27" fmla="*/ 255612 h 694226"/>
                  <a:gd name="connsiteX28" fmla="*/ 202692 w 1034109"/>
                  <a:gd name="connsiteY28" fmla="*/ 274106 h 694226"/>
                  <a:gd name="connsiteX29" fmla="*/ 350933 w 1034109"/>
                  <a:gd name="connsiteY29" fmla="*/ 274106 h 694226"/>
                  <a:gd name="connsiteX30" fmla="*/ 369622 w 1034109"/>
                  <a:gd name="connsiteY30" fmla="*/ 256068 h 694226"/>
                  <a:gd name="connsiteX31" fmla="*/ 351394 w 1034109"/>
                  <a:gd name="connsiteY31" fmla="*/ 237574 h 694226"/>
                  <a:gd name="connsiteX32" fmla="*/ 203153 w 1034109"/>
                  <a:gd name="connsiteY32" fmla="*/ 237574 h 694226"/>
                  <a:gd name="connsiteX33" fmla="*/ 55374 w 1034109"/>
                  <a:gd name="connsiteY33" fmla="*/ 237574 h 694226"/>
                  <a:gd name="connsiteX34" fmla="*/ 110748 w 1034109"/>
                  <a:gd name="connsiteY34" fmla="*/ 237574 h 694226"/>
                  <a:gd name="connsiteX35" fmla="*/ 110748 w 1034109"/>
                  <a:gd name="connsiteY35" fmla="*/ 420235 h 694226"/>
                  <a:gd name="connsiteX36" fmla="*/ 55489 w 1034109"/>
                  <a:gd name="connsiteY36" fmla="*/ 420235 h 694226"/>
                  <a:gd name="connsiteX37" fmla="*/ 37031 w 1034109"/>
                  <a:gd name="connsiteY37" fmla="*/ 401969 h 694226"/>
                  <a:gd name="connsiteX38" fmla="*/ 37031 w 1034109"/>
                  <a:gd name="connsiteY38" fmla="*/ 255840 h 694226"/>
                  <a:gd name="connsiteX39" fmla="*/ 55489 w 1034109"/>
                  <a:gd name="connsiteY39" fmla="*/ 237574 h 694226"/>
                  <a:gd name="connsiteX40" fmla="*/ 166353 w 1034109"/>
                  <a:gd name="connsiteY40" fmla="*/ 201042 h 694226"/>
                  <a:gd name="connsiteX41" fmla="*/ 406422 w 1034109"/>
                  <a:gd name="connsiteY41" fmla="*/ 201042 h 694226"/>
                  <a:gd name="connsiteX42" fmla="*/ 406422 w 1034109"/>
                  <a:gd name="connsiteY42" fmla="*/ 456767 h 694226"/>
                  <a:gd name="connsiteX43" fmla="*/ 206038 w 1034109"/>
                  <a:gd name="connsiteY43" fmla="*/ 456767 h 694226"/>
                  <a:gd name="connsiteX44" fmla="*/ 202923 w 1034109"/>
                  <a:gd name="connsiteY44" fmla="*/ 456539 h 694226"/>
                  <a:gd name="connsiteX45" fmla="*/ 200269 w 1034109"/>
                  <a:gd name="connsiteY45" fmla="*/ 456767 h 694226"/>
                  <a:gd name="connsiteX46" fmla="*/ 166237 w 1034109"/>
                  <a:gd name="connsiteY46" fmla="*/ 456767 h 694226"/>
                  <a:gd name="connsiteX47" fmla="*/ 148010 w 1034109"/>
                  <a:gd name="connsiteY47" fmla="*/ 439529 h 694226"/>
                  <a:gd name="connsiteX48" fmla="*/ 147779 w 1034109"/>
                  <a:gd name="connsiteY48" fmla="*/ 435647 h 694226"/>
                  <a:gd name="connsiteX49" fmla="*/ 147779 w 1034109"/>
                  <a:gd name="connsiteY49" fmla="*/ 222390 h 694226"/>
                  <a:gd name="connsiteX50" fmla="*/ 148010 w 1034109"/>
                  <a:gd name="connsiteY50" fmla="*/ 218280 h 694226"/>
                  <a:gd name="connsiteX51" fmla="*/ 166237 w 1034109"/>
                  <a:gd name="connsiteY51" fmla="*/ 201042 h 694226"/>
                  <a:gd name="connsiteX52" fmla="*/ 886561 w 1034109"/>
                  <a:gd name="connsiteY52" fmla="*/ 43953 h 694226"/>
                  <a:gd name="connsiteX53" fmla="*/ 886561 w 1034109"/>
                  <a:gd name="connsiteY53" fmla="*/ 254127 h 694226"/>
                  <a:gd name="connsiteX54" fmla="*/ 886561 w 1034109"/>
                  <a:gd name="connsiteY54" fmla="*/ 262461 h 694226"/>
                  <a:gd name="connsiteX55" fmla="*/ 886561 w 1034109"/>
                  <a:gd name="connsiteY55" fmla="*/ 395347 h 694226"/>
                  <a:gd name="connsiteX56" fmla="*/ 886561 w 1034109"/>
                  <a:gd name="connsiteY56" fmla="*/ 403796 h 694226"/>
                  <a:gd name="connsiteX57" fmla="*/ 886561 w 1034109"/>
                  <a:gd name="connsiteY57" fmla="*/ 613856 h 694226"/>
                  <a:gd name="connsiteX58" fmla="*/ 443338 w 1034109"/>
                  <a:gd name="connsiteY58" fmla="*/ 462133 h 694226"/>
                  <a:gd name="connsiteX59" fmla="*/ 443338 w 1034109"/>
                  <a:gd name="connsiteY59" fmla="*/ 195790 h 694226"/>
                  <a:gd name="connsiteX60" fmla="*/ 886561 w 1034109"/>
                  <a:gd name="connsiteY60" fmla="*/ 43953 h 694226"/>
                  <a:gd name="connsiteX61" fmla="*/ 904442 w 1034109"/>
                  <a:gd name="connsiteY61" fmla="*/ 0 h 694226"/>
                  <a:gd name="connsiteX62" fmla="*/ 898905 w 1034109"/>
                  <a:gd name="connsiteY62" fmla="*/ 1027 h 694226"/>
                  <a:gd name="connsiteX63" fmla="*/ 421650 w 1034109"/>
                  <a:gd name="connsiteY63" fmla="*/ 164509 h 694226"/>
                  <a:gd name="connsiteX64" fmla="*/ 166237 w 1034109"/>
                  <a:gd name="connsiteY64" fmla="*/ 164509 h 694226"/>
                  <a:gd name="connsiteX65" fmla="*/ 114324 w 1034109"/>
                  <a:gd name="connsiteY65" fmla="*/ 201042 h 694226"/>
                  <a:gd name="connsiteX66" fmla="*/ 55489 w 1034109"/>
                  <a:gd name="connsiteY66" fmla="*/ 201042 h 694226"/>
                  <a:gd name="connsiteX67" fmla="*/ 0 w 1034109"/>
                  <a:gd name="connsiteY67" fmla="*/ 255840 h 694226"/>
                  <a:gd name="connsiteX68" fmla="*/ 0 w 1034109"/>
                  <a:gd name="connsiteY68" fmla="*/ 401969 h 694226"/>
                  <a:gd name="connsiteX69" fmla="*/ 55374 w 1034109"/>
                  <a:gd name="connsiteY69" fmla="*/ 456767 h 694226"/>
                  <a:gd name="connsiteX70" fmla="*/ 114209 w 1034109"/>
                  <a:gd name="connsiteY70" fmla="*/ 456767 h 694226"/>
                  <a:gd name="connsiteX71" fmla="*/ 166122 w 1034109"/>
                  <a:gd name="connsiteY71" fmla="*/ 493300 h 694226"/>
                  <a:gd name="connsiteX72" fmla="*/ 184580 w 1034109"/>
                  <a:gd name="connsiteY72" fmla="*/ 493300 h 694226"/>
                  <a:gd name="connsiteX73" fmla="*/ 184580 w 1034109"/>
                  <a:gd name="connsiteY73" fmla="*/ 675961 h 694226"/>
                  <a:gd name="connsiteX74" fmla="*/ 203038 w 1034109"/>
                  <a:gd name="connsiteY74" fmla="*/ 694227 h 694226"/>
                  <a:gd name="connsiteX75" fmla="*/ 350818 w 1034109"/>
                  <a:gd name="connsiteY75" fmla="*/ 694227 h 694226"/>
                  <a:gd name="connsiteX76" fmla="*/ 369276 w 1034109"/>
                  <a:gd name="connsiteY76" fmla="*/ 675961 h 694226"/>
                  <a:gd name="connsiteX77" fmla="*/ 369276 w 1034109"/>
                  <a:gd name="connsiteY77" fmla="*/ 493300 h 694226"/>
                  <a:gd name="connsiteX78" fmla="*/ 421535 w 1034109"/>
                  <a:gd name="connsiteY78" fmla="*/ 493300 h 694226"/>
                  <a:gd name="connsiteX79" fmla="*/ 898790 w 1034109"/>
                  <a:gd name="connsiteY79" fmla="*/ 656667 h 694226"/>
                  <a:gd name="connsiteX80" fmla="*/ 922324 w 1034109"/>
                  <a:gd name="connsiteY80" fmla="*/ 645365 h 694226"/>
                  <a:gd name="connsiteX81" fmla="*/ 923362 w 1034109"/>
                  <a:gd name="connsiteY81" fmla="*/ 639429 h 694226"/>
                  <a:gd name="connsiteX82" fmla="*/ 923362 w 1034109"/>
                  <a:gd name="connsiteY82" fmla="*/ 420235 h 694226"/>
                  <a:gd name="connsiteX83" fmla="*/ 941820 w 1034109"/>
                  <a:gd name="connsiteY83" fmla="*/ 420235 h 694226"/>
                  <a:gd name="connsiteX84" fmla="*/ 1034110 w 1034109"/>
                  <a:gd name="connsiteY84" fmla="*/ 328904 h 694226"/>
                  <a:gd name="connsiteX85" fmla="*/ 941820 w 1034109"/>
                  <a:gd name="connsiteY85" fmla="*/ 237574 h 694226"/>
                  <a:gd name="connsiteX86" fmla="*/ 923362 w 1034109"/>
                  <a:gd name="connsiteY86" fmla="*/ 237574 h 694226"/>
                  <a:gd name="connsiteX87" fmla="*/ 923362 w 1034109"/>
                  <a:gd name="connsiteY87" fmla="*/ 18380 h 694226"/>
                  <a:gd name="connsiteX88" fmla="*/ 904904 w 1034109"/>
                  <a:gd name="connsiteY88" fmla="*/ 114 h 694226"/>
                  <a:gd name="connsiteX89" fmla="*/ 904327 w 1034109"/>
                  <a:gd name="connsiteY89" fmla="*/ 114 h 694226"/>
                  <a:gd name="connsiteX90" fmla="*/ 904327 w 1034109"/>
                  <a:gd name="connsiteY90" fmla="*/ 114 h 69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34109" h="694226">
                    <a:moveTo>
                      <a:pt x="221611" y="493300"/>
                    </a:moveTo>
                    <a:lnTo>
                      <a:pt x="332360" y="493300"/>
                    </a:lnTo>
                    <a:lnTo>
                      <a:pt x="332360" y="657695"/>
                    </a:lnTo>
                    <a:lnTo>
                      <a:pt x="221611" y="657695"/>
                    </a:lnTo>
                    <a:lnTo>
                      <a:pt x="221611" y="493300"/>
                    </a:lnTo>
                    <a:close/>
                    <a:moveTo>
                      <a:pt x="203153" y="383703"/>
                    </a:moveTo>
                    <a:cubicBezTo>
                      <a:pt x="193002" y="383589"/>
                      <a:pt x="184580" y="391580"/>
                      <a:pt x="184349" y="401626"/>
                    </a:cubicBezTo>
                    <a:cubicBezTo>
                      <a:pt x="184234" y="411673"/>
                      <a:pt x="192309" y="420007"/>
                      <a:pt x="202577" y="420235"/>
                    </a:cubicBezTo>
                    <a:lnTo>
                      <a:pt x="350933" y="420235"/>
                    </a:lnTo>
                    <a:cubicBezTo>
                      <a:pt x="361085" y="420349"/>
                      <a:pt x="369506" y="412358"/>
                      <a:pt x="369622" y="402197"/>
                    </a:cubicBezTo>
                    <a:cubicBezTo>
                      <a:pt x="369737" y="392151"/>
                      <a:pt x="361662" y="383817"/>
                      <a:pt x="351394" y="383703"/>
                    </a:cubicBezTo>
                    <a:lnTo>
                      <a:pt x="203153" y="383703"/>
                    </a:lnTo>
                    <a:close/>
                    <a:moveTo>
                      <a:pt x="203153" y="310638"/>
                    </a:moveTo>
                    <a:cubicBezTo>
                      <a:pt x="193002" y="310524"/>
                      <a:pt x="184580" y="318516"/>
                      <a:pt x="184465" y="328676"/>
                    </a:cubicBezTo>
                    <a:cubicBezTo>
                      <a:pt x="184349" y="338722"/>
                      <a:pt x="192425" y="347056"/>
                      <a:pt x="202692" y="347171"/>
                    </a:cubicBezTo>
                    <a:cubicBezTo>
                      <a:pt x="202807" y="347171"/>
                      <a:pt x="203038" y="347171"/>
                      <a:pt x="203269" y="347171"/>
                    </a:cubicBezTo>
                    <a:lnTo>
                      <a:pt x="351048" y="347171"/>
                    </a:lnTo>
                    <a:cubicBezTo>
                      <a:pt x="361200" y="347285"/>
                      <a:pt x="369622" y="339293"/>
                      <a:pt x="369737" y="329133"/>
                    </a:cubicBezTo>
                    <a:cubicBezTo>
                      <a:pt x="369852" y="319086"/>
                      <a:pt x="361777" y="310752"/>
                      <a:pt x="351510" y="310638"/>
                    </a:cubicBezTo>
                    <a:lnTo>
                      <a:pt x="203269" y="310638"/>
                    </a:lnTo>
                    <a:close/>
                    <a:moveTo>
                      <a:pt x="923362" y="274106"/>
                    </a:moveTo>
                    <a:lnTo>
                      <a:pt x="941820" y="274106"/>
                    </a:lnTo>
                    <a:cubicBezTo>
                      <a:pt x="972852" y="274106"/>
                      <a:pt x="997194" y="298194"/>
                      <a:pt x="997194" y="328904"/>
                    </a:cubicBezTo>
                    <a:cubicBezTo>
                      <a:pt x="997194" y="359614"/>
                      <a:pt x="972852" y="383703"/>
                      <a:pt x="941820" y="383703"/>
                    </a:cubicBezTo>
                    <a:lnTo>
                      <a:pt x="923362" y="383703"/>
                    </a:lnTo>
                    <a:lnTo>
                      <a:pt x="923362" y="274106"/>
                    </a:lnTo>
                    <a:close/>
                    <a:moveTo>
                      <a:pt x="203153" y="237574"/>
                    </a:moveTo>
                    <a:cubicBezTo>
                      <a:pt x="193002" y="237460"/>
                      <a:pt x="184580" y="245451"/>
                      <a:pt x="184465" y="255612"/>
                    </a:cubicBezTo>
                    <a:cubicBezTo>
                      <a:pt x="184349" y="265658"/>
                      <a:pt x="192425" y="273992"/>
                      <a:pt x="202692" y="274106"/>
                    </a:cubicBezTo>
                    <a:lnTo>
                      <a:pt x="350933" y="274106"/>
                    </a:lnTo>
                    <a:cubicBezTo>
                      <a:pt x="361085" y="274220"/>
                      <a:pt x="369506" y="266229"/>
                      <a:pt x="369622" y="256068"/>
                    </a:cubicBezTo>
                    <a:cubicBezTo>
                      <a:pt x="369737" y="246022"/>
                      <a:pt x="361662" y="237688"/>
                      <a:pt x="351394" y="237574"/>
                    </a:cubicBezTo>
                    <a:lnTo>
                      <a:pt x="203153" y="237574"/>
                    </a:lnTo>
                    <a:close/>
                    <a:moveTo>
                      <a:pt x="55374" y="237574"/>
                    </a:moveTo>
                    <a:lnTo>
                      <a:pt x="110748" y="237574"/>
                    </a:lnTo>
                    <a:lnTo>
                      <a:pt x="110748" y="420235"/>
                    </a:lnTo>
                    <a:lnTo>
                      <a:pt x="55489" y="420235"/>
                    </a:lnTo>
                    <a:cubicBezTo>
                      <a:pt x="44876" y="420235"/>
                      <a:pt x="37031" y="412358"/>
                      <a:pt x="37031" y="401969"/>
                    </a:cubicBezTo>
                    <a:lnTo>
                      <a:pt x="37031" y="255840"/>
                    </a:lnTo>
                    <a:cubicBezTo>
                      <a:pt x="37031" y="245451"/>
                      <a:pt x="44991" y="237574"/>
                      <a:pt x="55489" y="237574"/>
                    </a:cubicBezTo>
                    <a:moveTo>
                      <a:pt x="166353" y="201042"/>
                    </a:moveTo>
                    <a:lnTo>
                      <a:pt x="406422" y="201042"/>
                    </a:lnTo>
                    <a:lnTo>
                      <a:pt x="406422" y="456767"/>
                    </a:lnTo>
                    <a:lnTo>
                      <a:pt x="206038" y="456767"/>
                    </a:lnTo>
                    <a:cubicBezTo>
                      <a:pt x="204999" y="456653"/>
                      <a:pt x="203961" y="456539"/>
                      <a:pt x="202923" y="456539"/>
                    </a:cubicBezTo>
                    <a:cubicBezTo>
                      <a:pt x="202000" y="456539"/>
                      <a:pt x="201192" y="456539"/>
                      <a:pt x="200269" y="456767"/>
                    </a:cubicBezTo>
                    <a:lnTo>
                      <a:pt x="166237" y="456767"/>
                    </a:lnTo>
                    <a:cubicBezTo>
                      <a:pt x="156086" y="456767"/>
                      <a:pt x="148472" y="449461"/>
                      <a:pt x="148010" y="439529"/>
                    </a:cubicBezTo>
                    <a:cubicBezTo>
                      <a:pt x="148010" y="438273"/>
                      <a:pt x="148010" y="436903"/>
                      <a:pt x="147779" y="435647"/>
                    </a:cubicBezTo>
                    <a:lnTo>
                      <a:pt x="147779" y="222390"/>
                    </a:lnTo>
                    <a:cubicBezTo>
                      <a:pt x="148010" y="221020"/>
                      <a:pt x="148126" y="219650"/>
                      <a:pt x="148010" y="218280"/>
                    </a:cubicBezTo>
                    <a:cubicBezTo>
                      <a:pt x="148587" y="208462"/>
                      <a:pt x="156086" y="201042"/>
                      <a:pt x="166237" y="201042"/>
                    </a:cubicBezTo>
                    <a:close/>
                    <a:moveTo>
                      <a:pt x="886561" y="43953"/>
                    </a:moveTo>
                    <a:lnTo>
                      <a:pt x="886561" y="254127"/>
                    </a:lnTo>
                    <a:cubicBezTo>
                      <a:pt x="885869" y="256867"/>
                      <a:pt x="885869" y="259721"/>
                      <a:pt x="886561" y="262461"/>
                    </a:cubicBezTo>
                    <a:lnTo>
                      <a:pt x="886561" y="395347"/>
                    </a:lnTo>
                    <a:cubicBezTo>
                      <a:pt x="885869" y="398087"/>
                      <a:pt x="885869" y="401056"/>
                      <a:pt x="886561" y="403796"/>
                    </a:cubicBezTo>
                    <a:lnTo>
                      <a:pt x="886561" y="613856"/>
                    </a:lnTo>
                    <a:lnTo>
                      <a:pt x="443338" y="462133"/>
                    </a:lnTo>
                    <a:lnTo>
                      <a:pt x="443338" y="195790"/>
                    </a:lnTo>
                    <a:lnTo>
                      <a:pt x="886561" y="43953"/>
                    </a:lnTo>
                    <a:close/>
                    <a:moveTo>
                      <a:pt x="904442" y="0"/>
                    </a:moveTo>
                    <a:cubicBezTo>
                      <a:pt x="902597" y="0"/>
                      <a:pt x="900751" y="457"/>
                      <a:pt x="898905" y="1027"/>
                    </a:cubicBezTo>
                    <a:lnTo>
                      <a:pt x="421650" y="164509"/>
                    </a:lnTo>
                    <a:lnTo>
                      <a:pt x="166237" y="164509"/>
                    </a:lnTo>
                    <a:cubicBezTo>
                      <a:pt x="142357" y="164509"/>
                      <a:pt x="122054" y="179921"/>
                      <a:pt x="114324" y="201042"/>
                    </a:cubicBezTo>
                    <a:lnTo>
                      <a:pt x="55489" y="201042"/>
                    </a:lnTo>
                    <a:cubicBezTo>
                      <a:pt x="25034" y="201042"/>
                      <a:pt x="0" y="225815"/>
                      <a:pt x="0" y="255840"/>
                    </a:cubicBezTo>
                    <a:lnTo>
                      <a:pt x="0" y="401969"/>
                    </a:lnTo>
                    <a:cubicBezTo>
                      <a:pt x="0" y="431994"/>
                      <a:pt x="25034" y="456767"/>
                      <a:pt x="55374" y="456767"/>
                    </a:cubicBezTo>
                    <a:lnTo>
                      <a:pt x="114209" y="456767"/>
                    </a:lnTo>
                    <a:cubicBezTo>
                      <a:pt x="121938" y="477888"/>
                      <a:pt x="142242" y="493300"/>
                      <a:pt x="166122" y="493300"/>
                    </a:cubicBezTo>
                    <a:lnTo>
                      <a:pt x="184580" y="493300"/>
                    </a:lnTo>
                    <a:lnTo>
                      <a:pt x="184580" y="675961"/>
                    </a:lnTo>
                    <a:cubicBezTo>
                      <a:pt x="184580" y="686007"/>
                      <a:pt x="192886" y="694227"/>
                      <a:pt x="203038" y="694227"/>
                    </a:cubicBezTo>
                    <a:lnTo>
                      <a:pt x="350818" y="694227"/>
                    </a:lnTo>
                    <a:cubicBezTo>
                      <a:pt x="360969" y="694227"/>
                      <a:pt x="369276" y="686007"/>
                      <a:pt x="369276" y="675961"/>
                    </a:cubicBezTo>
                    <a:lnTo>
                      <a:pt x="369276" y="493300"/>
                    </a:lnTo>
                    <a:lnTo>
                      <a:pt x="421535" y="493300"/>
                    </a:lnTo>
                    <a:lnTo>
                      <a:pt x="898790" y="656667"/>
                    </a:lnTo>
                    <a:cubicBezTo>
                      <a:pt x="908480" y="659978"/>
                      <a:pt x="918978" y="654841"/>
                      <a:pt x="922324" y="645365"/>
                    </a:cubicBezTo>
                    <a:cubicBezTo>
                      <a:pt x="923016" y="643424"/>
                      <a:pt x="923362" y="641483"/>
                      <a:pt x="923362" y="639429"/>
                    </a:cubicBezTo>
                    <a:lnTo>
                      <a:pt x="923362" y="420235"/>
                    </a:lnTo>
                    <a:lnTo>
                      <a:pt x="941820" y="420235"/>
                    </a:lnTo>
                    <a:cubicBezTo>
                      <a:pt x="992695" y="420235"/>
                      <a:pt x="1034110" y="379136"/>
                      <a:pt x="1034110" y="328904"/>
                    </a:cubicBezTo>
                    <a:cubicBezTo>
                      <a:pt x="1034110" y="278673"/>
                      <a:pt x="992579" y="237574"/>
                      <a:pt x="941820" y="237574"/>
                    </a:cubicBezTo>
                    <a:lnTo>
                      <a:pt x="923362" y="237574"/>
                    </a:lnTo>
                    <a:lnTo>
                      <a:pt x="923362" y="18380"/>
                    </a:lnTo>
                    <a:cubicBezTo>
                      <a:pt x="923362" y="8334"/>
                      <a:pt x="915056" y="114"/>
                      <a:pt x="904904" y="114"/>
                    </a:cubicBezTo>
                    <a:cubicBezTo>
                      <a:pt x="904788" y="114"/>
                      <a:pt x="904558" y="114"/>
                      <a:pt x="904327" y="114"/>
                    </a:cubicBezTo>
                    <a:lnTo>
                      <a:pt x="904327" y="114"/>
                    </a:lnTo>
                    <a:close/>
                  </a:path>
                </a:pathLst>
              </a:custGeom>
              <a:grpFill/>
              <a:ln w="11517" cap="flat">
                <a:solidFill>
                  <a:srgbClr val="F3F8E5"/>
                </a:solid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2E7928EA-E449-4EF4-F67F-7DCB08A55D1F}"/>
                  </a:ext>
                </a:extLst>
              </p:cNvPr>
              <p:cNvSpPr/>
              <p:nvPr/>
            </p:nvSpPr>
            <p:spPr>
              <a:xfrm>
                <a:off x="503359" y="1976993"/>
                <a:ext cx="1034109" cy="694226"/>
              </a:xfrm>
              <a:custGeom>
                <a:avLst/>
                <a:gdLst>
                  <a:gd name="connsiteX0" fmla="*/ 221611 w 1034109"/>
                  <a:gd name="connsiteY0" fmla="*/ 493300 h 694226"/>
                  <a:gd name="connsiteX1" fmla="*/ 332360 w 1034109"/>
                  <a:gd name="connsiteY1" fmla="*/ 493300 h 694226"/>
                  <a:gd name="connsiteX2" fmla="*/ 332360 w 1034109"/>
                  <a:gd name="connsiteY2" fmla="*/ 657695 h 694226"/>
                  <a:gd name="connsiteX3" fmla="*/ 221611 w 1034109"/>
                  <a:gd name="connsiteY3" fmla="*/ 657695 h 694226"/>
                  <a:gd name="connsiteX4" fmla="*/ 221611 w 1034109"/>
                  <a:gd name="connsiteY4" fmla="*/ 493300 h 694226"/>
                  <a:gd name="connsiteX5" fmla="*/ 203153 w 1034109"/>
                  <a:gd name="connsiteY5" fmla="*/ 383703 h 694226"/>
                  <a:gd name="connsiteX6" fmla="*/ 184349 w 1034109"/>
                  <a:gd name="connsiteY6" fmla="*/ 401626 h 694226"/>
                  <a:gd name="connsiteX7" fmla="*/ 202577 w 1034109"/>
                  <a:gd name="connsiteY7" fmla="*/ 420235 h 694226"/>
                  <a:gd name="connsiteX8" fmla="*/ 350933 w 1034109"/>
                  <a:gd name="connsiteY8" fmla="*/ 420235 h 694226"/>
                  <a:gd name="connsiteX9" fmla="*/ 369622 w 1034109"/>
                  <a:gd name="connsiteY9" fmla="*/ 402197 h 694226"/>
                  <a:gd name="connsiteX10" fmla="*/ 351394 w 1034109"/>
                  <a:gd name="connsiteY10" fmla="*/ 383703 h 694226"/>
                  <a:gd name="connsiteX11" fmla="*/ 203153 w 1034109"/>
                  <a:gd name="connsiteY11" fmla="*/ 383703 h 694226"/>
                  <a:gd name="connsiteX12" fmla="*/ 203153 w 1034109"/>
                  <a:gd name="connsiteY12" fmla="*/ 310638 h 694226"/>
                  <a:gd name="connsiteX13" fmla="*/ 184465 w 1034109"/>
                  <a:gd name="connsiteY13" fmla="*/ 328676 h 694226"/>
                  <a:gd name="connsiteX14" fmla="*/ 202692 w 1034109"/>
                  <a:gd name="connsiteY14" fmla="*/ 347171 h 694226"/>
                  <a:gd name="connsiteX15" fmla="*/ 203269 w 1034109"/>
                  <a:gd name="connsiteY15" fmla="*/ 347171 h 694226"/>
                  <a:gd name="connsiteX16" fmla="*/ 351048 w 1034109"/>
                  <a:gd name="connsiteY16" fmla="*/ 347171 h 694226"/>
                  <a:gd name="connsiteX17" fmla="*/ 369737 w 1034109"/>
                  <a:gd name="connsiteY17" fmla="*/ 329133 h 694226"/>
                  <a:gd name="connsiteX18" fmla="*/ 351510 w 1034109"/>
                  <a:gd name="connsiteY18" fmla="*/ 310638 h 694226"/>
                  <a:gd name="connsiteX19" fmla="*/ 203269 w 1034109"/>
                  <a:gd name="connsiteY19" fmla="*/ 310638 h 694226"/>
                  <a:gd name="connsiteX20" fmla="*/ 923362 w 1034109"/>
                  <a:gd name="connsiteY20" fmla="*/ 274106 h 694226"/>
                  <a:gd name="connsiteX21" fmla="*/ 941820 w 1034109"/>
                  <a:gd name="connsiteY21" fmla="*/ 274106 h 694226"/>
                  <a:gd name="connsiteX22" fmla="*/ 997194 w 1034109"/>
                  <a:gd name="connsiteY22" fmla="*/ 328904 h 694226"/>
                  <a:gd name="connsiteX23" fmla="*/ 941820 w 1034109"/>
                  <a:gd name="connsiteY23" fmla="*/ 383703 h 694226"/>
                  <a:gd name="connsiteX24" fmla="*/ 923362 w 1034109"/>
                  <a:gd name="connsiteY24" fmla="*/ 383703 h 694226"/>
                  <a:gd name="connsiteX25" fmla="*/ 923362 w 1034109"/>
                  <a:gd name="connsiteY25" fmla="*/ 274106 h 694226"/>
                  <a:gd name="connsiteX26" fmla="*/ 203153 w 1034109"/>
                  <a:gd name="connsiteY26" fmla="*/ 237574 h 694226"/>
                  <a:gd name="connsiteX27" fmla="*/ 184465 w 1034109"/>
                  <a:gd name="connsiteY27" fmla="*/ 255612 h 694226"/>
                  <a:gd name="connsiteX28" fmla="*/ 202692 w 1034109"/>
                  <a:gd name="connsiteY28" fmla="*/ 274106 h 694226"/>
                  <a:gd name="connsiteX29" fmla="*/ 350933 w 1034109"/>
                  <a:gd name="connsiteY29" fmla="*/ 274106 h 694226"/>
                  <a:gd name="connsiteX30" fmla="*/ 369622 w 1034109"/>
                  <a:gd name="connsiteY30" fmla="*/ 256068 h 694226"/>
                  <a:gd name="connsiteX31" fmla="*/ 351394 w 1034109"/>
                  <a:gd name="connsiteY31" fmla="*/ 237574 h 694226"/>
                  <a:gd name="connsiteX32" fmla="*/ 203153 w 1034109"/>
                  <a:gd name="connsiteY32" fmla="*/ 237574 h 694226"/>
                  <a:gd name="connsiteX33" fmla="*/ 55374 w 1034109"/>
                  <a:gd name="connsiteY33" fmla="*/ 237574 h 694226"/>
                  <a:gd name="connsiteX34" fmla="*/ 110748 w 1034109"/>
                  <a:gd name="connsiteY34" fmla="*/ 237574 h 694226"/>
                  <a:gd name="connsiteX35" fmla="*/ 110748 w 1034109"/>
                  <a:gd name="connsiteY35" fmla="*/ 420235 h 694226"/>
                  <a:gd name="connsiteX36" fmla="*/ 55489 w 1034109"/>
                  <a:gd name="connsiteY36" fmla="*/ 420235 h 694226"/>
                  <a:gd name="connsiteX37" fmla="*/ 37031 w 1034109"/>
                  <a:gd name="connsiteY37" fmla="*/ 401969 h 694226"/>
                  <a:gd name="connsiteX38" fmla="*/ 37031 w 1034109"/>
                  <a:gd name="connsiteY38" fmla="*/ 255840 h 694226"/>
                  <a:gd name="connsiteX39" fmla="*/ 55489 w 1034109"/>
                  <a:gd name="connsiteY39" fmla="*/ 237574 h 694226"/>
                  <a:gd name="connsiteX40" fmla="*/ 166237 w 1034109"/>
                  <a:gd name="connsiteY40" fmla="*/ 201042 h 694226"/>
                  <a:gd name="connsiteX41" fmla="*/ 406307 w 1034109"/>
                  <a:gd name="connsiteY41" fmla="*/ 201042 h 694226"/>
                  <a:gd name="connsiteX42" fmla="*/ 406307 w 1034109"/>
                  <a:gd name="connsiteY42" fmla="*/ 456767 h 694226"/>
                  <a:gd name="connsiteX43" fmla="*/ 206038 w 1034109"/>
                  <a:gd name="connsiteY43" fmla="*/ 456767 h 694226"/>
                  <a:gd name="connsiteX44" fmla="*/ 202923 w 1034109"/>
                  <a:gd name="connsiteY44" fmla="*/ 456539 h 694226"/>
                  <a:gd name="connsiteX45" fmla="*/ 200269 w 1034109"/>
                  <a:gd name="connsiteY45" fmla="*/ 456767 h 694226"/>
                  <a:gd name="connsiteX46" fmla="*/ 166237 w 1034109"/>
                  <a:gd name="connsiteY46" fmla="*/ 456767 h 694226"/>
                  <a:gd name="connsiteX47" fmla="*/ 148010 w 1034109"/>
                  <a:gd name="connsiteY47" fmla="*/ 439529 h 694226"/>
                  <a:gd name="connsiteX48" fmla="*/ 147779 w 1034109"/>
                  <a:gd name="connsiteY48" fmla="*/ 435647 h 694226"/>
                  <a:gd name="connsiteX49" fmla="*/ 147779 w 1034109"/>
                  <a:gd name="connsiteY49" fmla="*/ 222390 h 694226"/>
                  <a:gd name="connsiteX50" fmla="*/ 148010 w 1034109"/>
                  <a:gd name="connsiteY50" fmla="*/ 218280 h 694226"/>
                  <a:gd name="connsiteX51" fmla="*/ 166237 w 1034109"/>
                  <a:gd name="connsiteY51" fmla="*/ 201042 h 694226"/>
                  <a:gd name="connsiteX52" fmla="*/ 886561 w 1034109"/>
                  <a:gd name="connsiteY52" fmla="*/ 43953 h 694226"/>
                  <a:gd name="connsiteX53" fmla="*/ 886561 w 1034109"/>
                  <a:gd name="connsiteY53" fmla="*/ 254127 h 694226"/>
                  <a:gd name="connsiteX54" fmla="*/ 886561 w 1034109"/>
                  <a:gd name="connsiteY54" fmla="*/ 262461 h 694226"/>
                  <a:gd name="connsiteX55" fmla="*/ 886561 w 1034109"/>
                  <a:gd name="connsiteY55" fmla="*/ 395347 h 694226"/>
                  <a:gd name="connsiteX56" fmla="*/ 886561 w 1034109"/>
                  <a:gd name="connsiteY56" fmla="*/ 403796 h 694226"/>
                  <a:gd name="connsiteX57" fmla="*/ 886561 w 1034109"/>
                  <a:gd name="connsiteY57" fmla="*/ 613856 h 694226"/>
                  <a:gd name="connsiteX58" fmla="*/ 443338 w 1034109"/>
                  <a:gd name="connsiteY58" fmla="*/ 462133 h 694226"/>
                  <a:gd name="connsiteX59" fmla="*/ 443338 w 1034109"/>
                  <a:gd name="connsiteY59" fmla="*/ 195790 h 694226"/>
                  <a:gd name="connsiteX60" fmla="*/ 886561 w 1034109"/>
                  <a:gd name="connsiteY60" fmla="*/ 43953 h 694226"/>
                  <a:gd name="connsiteX61" fmla="*/ 904442 w 1034109"/>
                  <a:gd name="connsiteY61" fmla="*/ 0 h 694226"/>
                  <a:gd name="connsiteX62" fmla="*/ 898905 w 1034109"/>
                  <a:gd name="connsiteY62" fmla="*/ 1027 h 694226"/>
                  <a:gd name="connsiteX63" fmla="*/ 421650 w 1034109"/>
                  <a:gd name="connsiteY63" fmla="*/ 164509 h 694226"/>
                  <a:gd name="connsiteX64" fmla="*/ 166237 w 1034109"/>
                  <a:gd name="connsiteY64" fmla="*/ 164509 h 694226"/>
                  <a:gd name="connsiteX65" fmla="*/ 114324 w 1034109"/>
                  <a:gd name="connsiteY65" fmla="*/ 201042 h 694226"/>
                  <a:gd name="connsiteX66" fmla="*/ 55489 w 1034109"/>
                  <a:gd name="connsiteY66" fmla="*/ 201042 h 694226"/>
                  <a:gd name="connsiteX67" fmla="*/ 0 w 1034109"/>
                  <a:gd name="connsiteY67" fmla="*/ 255840 h 694226"/>
                  <a:gd name="connsiteX68" fmla="*/ 0 w 1034109"/>
                  <a:gd name="connsiteY68" fmla="*/ 401969 h 694226"/>
                  <a:gd name="connsiteX69" fmla="*/ 55374 w 1034109"/>
                  <a:gd name="connsiteY69" fmla="*/ 456767 h 694226"/>
                  <a:gd name="connsiteX70" fmla="*/ 114209 w 1034109"/>
                  <a:gd name="connsiteY70" fmla="*/ 456767 h 694226"/>
                  <a:gd name="connsiteX71" fmla="*/ 166122 w 1034109"/>
                  <a:gd name="connsiteY71" fmla="*/ 493300 h 694226"/>
                  <a:gd name="connsiteX72" fmla="*/ 184580 w 1034109"/>
                  <a:gd name="connsiteY72" fmla="*/ 493300 h 694226"/>
                  <a:gd name="connsiteX73" fmla="*/ 184580 w 1034109"/>
                  <a:gd name="connsiteY73" fmla="*/ 675961 h 694226"/>
                  <a:gd name="connsiteX74" fmla="*/ 203038 w 1034109"/>
                  <a:gd name="connsiteY74" fmla="*/ 694227 h 694226"/>
                  <a:gd name="connsiteX75" fmla="*/ 350818 w 1034109"/>
                  <a:gd name="connsiteY75" fmla="*/ 694227 h 694226"/>
                  <a:gd name="connsiteX76" fmla="*/ 369276 w 1034109"/>
                  <a:gd name="connsiteY76" fmla="*/ 675961 h 694226"/>
                  <a:gd name="connsiteX77" fmla="*/ 369276 w 1034109"/>
                  <a:gd name="connsiteY77" fmla="*/ 493300 h 694226"/>
                  <a:gd name="connsiteX78" fmla="*/ 421535 w 1034109"/>
                  <a:gd name="connsiteY78" fmla="*/ 493300 h 694226"/>
                  <a:gd name="connsiteX79" fmla="*/ 898790 w 1034109"/>
                  <a:gd name="connsiteY79" fmla="*/ 656667 h 694226"/>
                  <a:gd name="connsiteX80" fmla="*/ 922324 w 1034109"/>
                  <a:gd name="connsiteY80" fmla="*/ 645365 h 694226"/>
                  <a:gd name="connsiteX81" fmla="*/ 923362 w 1034109"/>
                  <a:gd name="connsiteY81" fmla="*/ 639429 h 694226"/>
                  <a:gd name="connsiteX82" fmla="*/ 923362 w 1034109"/>
                  <a:gd name="connsiteY82" fmla="*/ 420235 h 694226"/>
                  <a:gd name="connsiteX83" fmla="*/ 941820 w 1034109"/>
                  <a:gd name="connsiteY83" fmla="*/ 420235 h 694226"/>
                  <a:gd name="connsiteX84" fmla="*/ 1034110 w 1034109"/>
                  <a:gd name="connsiteY84" fmla="*/ 328904 h 694226"/>
                  <a:gd name="connsiteX85" fmla="*/ 941820 w 1034109"/>
                  <a:gd name="connsiteY85" fmla="*/ 237574 h 694226"/>
                  <a:gd name="connsiteX86" fmla="*/ 923362 w 1034109"/>
                  <a:gd name="connsiteY86" fmla="*/ 237574 h 694226"/>
                  <a:gd name="connsiteX87" fmla="*/ 923362 w 1034109"/>
                  <a:gd name="connsiteY87" fmla="*/ 18380 h 694226"/>
                  <a:gd name="connsiteX88" fmla="*/ 904904 w 1034109"/>
                  <a:gd name="connsiteY88" fmla="*/ 114 h 694226"/>
                  <a:gd name="connsiteX89" fmla="*/ 904327 w 1034109"/>
                  <a:gd name="connsiteY89" fmla="*/ 114 h 694226"/>
                  <a:gd name="connsiteX90" fmla="*/ 904327 w 1034109"/>
                  <a:gd name="connsiteY90" fmla="*/ 114 h 69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34109" h="694226">
                    <a:moveTo>
                      <a:pt x="221611" y="493300"/>
                    </a:moveTo>
                    <a:lnTo>
                      <a:pt x="332360" y="493300"/>
                    </a:lnTo>
                    <a:lnTo>
                      <a:pt x="332360" y="657695"/>
                    </a:lnTo>
                    <a:lnTo>
                      <a:pt x="221611" y="657695"/>
                    </a:lnTo>
                    <a:lnTo>
                      <a:pt x="221611" y="493300"/>
                    </a:lnTo>
                    <a:close/>
                    <a:moveTo>
                      <a:pt x="203153" y="383703"/>
                    </a:moveTo>
                    <a:cubicBezTo>
                      <a:pt x="193002" y="383589"/>
                      <a:pt x="184580" y="391580"/>
                      <a:pt x="184349" y="401626"/>
                    </a:cubicBezTo>
                    <a:cubicBezTo>
                      <a:pt x="184234" y="411673"/>
                      <a:pt x="192309" y="420007"/>
                      <a:pt x="202577" y="420235"/>
                    </a:cubicBezTo>
                    <a:lnTo>
                      <a:pt x="350933" y="420235"/>
                    </a:lnTo>
                    <a:cubicBezTo>
                      <a:pt x="361085" y="420349"/>
                      <a:pt x="369506" y="412358"/>
                      <a:pt x="369622" y="402197"/>
                    </a:cubicBezTo>
                    <a:cubicBezTo>
                      <a:pt x="369737" y="392151"/>
                      <a:pt x="361662" y="383817"/>
                      <a:pt x="351394" y="383703"/>
                    </a:cubicBezTo>
                    <a:lnTo>
                      <a:pt x="203153" y="383703"/>
                    </a:lnTo>
                    <a:close/>
                    <a:moveTo>
                      <a:pt x="203153" y="310638"/>
                    </a:moveTo>
                    <a:cubicBezTo>
                      <a:pt x="193002" y="310524"/>
                      <a:pt x="184580" y="318516"/>
                      <a:pt x="184465" y="328676"/>
                    </a:cubicBezTo>
                    <a:cubicBezTo>
                      <a:pt x="184349" y="338722"/>
                      <a:pt x="192425" y="347056"/>
                      <a:pt x="202692" y="347171"/>
                    </a:cubicBezTo>
                    <a:cubicBezTo>
                      <a:pt x="202807" y="347171"/>
                      <a:pt x="203038" y="347171"/>
                      <a:pt x="203269" y="347171"/>
                    </a:cubicBezTo>
                    <a:lnTo>
                      <a:pt x="351048" y="347171"/>
                    </a:lnTo>
                    <a:cubicBezTo>
                      <a:pt x="361200" y="347285"/>
                      <a:pt x="369622" y="339293"/>
                      <a:pt x="369737" y="329133"/>
                    </a:cubicBezTo>
                    <a:cubicBezTo>
                      <a:pt x="369852" y="319086"/>
                      <a:pt x="361777" y="310752"/>
                      <a:pt x="351510" y="310638"/>
                    </a:cubicBezTo>
                    <a:lnTo>
                      <a:pt x="203269" y="310638"/>
                    </a:lnTo>
                    <a:close/>
                    <a:moveTo>
                      <a:pt x="923362" y="274106"/>
                    </a:moveTo>
                    <a:lnTo>
                      <a:pt x="941820" y="274106"/>
                    </a:lnTo>
                    <a:cubicBezTo>
                      <a:pt x="972852" y="274106"/>
                      <a:pt x="997194" y="298194"/>
                      <a:pt x="997194" y="328904"/>
                    </a:cubicBezTo>
                    <a:cubicBezTo>
                      <a:pt x="997194" y="359614"/>
                      <a:pt x="972852" y="383703"/>
                      <a:pt x="941820" y="383703"/>
                    </a:cubicBezTo>
                    <a:lnTo>
                      <a:pt x="923362" y="383703"/>
                    </a:lnTo>
                    <a:lnTo>
                      <a:pt x="923362" y="274106"/>
                    </a:lnTo>
                    <a:close/>
                    <a:moveTo>
                      <a:pt x="203153" y="237574"/>
                    </a:moveTo>
                    <a:cubicBezTo>
                      <a:pt x="193002" y="237460"/>
                      <a:pt x="184580" y="245451"/>
                      <a:pt x="184465" y="255612"/>
                    </a:cubicBezTo>
                    <a:cubicBezTo>
                      <a:pt x="184349" y="265658"/>
                      <a:pt x="192425" y="273992"/>
                      <a:pt x="202692" y="274106"/>
                    </a:cubicBezTo>
                    <a:lnTo>
                      <a:pt x="350933" y="274106"/>
                    </a:lnTo>
                    <a:cubicBezTo>
                      <a:pt x="361085" y="274220"/>
                      <a:pt x="369506" y="266229"/>
                      <a:pt x="369622" y="256068"/>
                    </a:cubicBezTo>
                    <a:cubicBezTo>
                      <a:pt x="369737" y="246022"/>
                      <a:pt x="361662" y="237688"/>
                      <a:pt x="351394" y="237574"/>
                    </a:cubicBezTo>
                    <a:lnTo>
                      <a:pt x="203153" y="237574"/>
                    </a:lnTo>
                    <a:close/>
                    <a:moveTo>
                      <a:pt x="55374" y="237574"/>
                    </a:moveTo>
                    <a:lnTo>
                      <a:pt x="110748" y="237574"/>
                    </a:lnTo>
                    <a:lnTo>
                      <a:pt x="110748" y="420235"/>
                    </a:lnTo>
                    <a:lnTo>
                      <a:pt x="55489" y="420235"/>
                    </a:lnTo>
                    <a:cubicBezTo>
                      <a:pt x="44876" y="420235"/>
                      <a:pt x="37031" y="412358"/>
                      <a:pt x="37031" y="401969"/>
                    </a:cubicBezTo>
                    <a:lnTo>
                      <a:pt x="37031" y="255840"/>
                    </a:lnTo>
                    <a:cubicBezTo>
                      <a:pt x="37031" y="245451"/>
                      <a:pt x="44991" y="237574"/>
                      <a:pt x="55489" y="237574"/>
                    </a:cubicBezTo>
                    <a:close/>
                    <a:moveTo>
                      <a:pt x="166237" y="201042"/>
                    </a:moveTo>
                    <a:lnTo>
                      <a:pt x="406307" y="201042"/>
                    </a:lnTo>
                    <a:lnTo>
                      <a:pt x="406307" y="456767"/>
                    </a:lnTo>
                    <a:lnTo>
                      <a:pt x="206038" y="456767"/>
                    </a:lnTo>
                    <a:cubicBezTo>
                      <a:pt x="204999" y="456653"/>
                      <a:pt x="203961" y="456539"/>
                      <a:pt x="202923" y="456539"/>
                    </a:cubicBezTo>
                    <a:cubicBezTo>
                      <a:pt x="202000" y="456539"/>
                      <a:pt x="201192" y="456539"/>
                      <a:pt x="200269" y="456767"/>
                    </a:cubicBezTo>
                    <a:lnTo>
                      <a:pt x="166237" y="456767"/>
                    </a:lnTo>
                    <a:cubicBezTo>
                      <a:pt x="156086" y="456767"/>
                      <a:pt x="148472" y="449461"/>
                      <a:pt x="148010" y="439529"/>
                    </a:cubicBezTo>
                    <a:cubicBezTo>
                      <a:pt x="148010" y="438273"/>
                      <a:pt x="148010" y="436903"/>
                      <a:pt x="147779" y="435647"/>
                    </a:cubicBezTo>
                    <a:lnTo>
                      <a:pt x="147779" y="222390"/>
                    </a:lnTo>
                    <a:cubicBezTo>
                      <a:pt x="148010" y="221020"/>
                      <a:pt x="148126" y="219650"/>
                      <a:pt x="148010" y="218280"/>
                    </a:cubicBezTo>
                    <a:cubicBezTo>
                      <a:pt x="148587" y="208462"/>
                      <a:pt x="156086" y="201042"/>
                      <a:pt x="166237" y="201042"/>
                    </a:cubicBezTo>
                    <a:close/>
                    <a:moveTo>
                      <a:pt x="886561" y="43953"/>
                    </a:moveTo>
                    <a:lnTo>
                      <a:pt x="886561" y="254127"/>
                    </a:lnTo>
                    <a:cubicBezTo>
                      <a:pt x="885869" y="256867"/>
                      <a:pt x="885869" y="259721"/>
                      <a:pt x="886561" y="262461"/>
                    </a:cubicBezTo>
                    <a:lnTo>
                      <a:pt x="886561" y="395347"/>
                    </a:lnTo>
                    <a:cubicBezTo>
                      <a:pt x="885869" y="398087"/>
                      <a:pt x="885869" y="401056"/>
                      <a:pt x="886561" y="403796"/>
                    </a:cubicBezTo>
                    <a:lnTo>
                      <a:pt x="886561" y="613856"/>
                    </a:lnTo>
                    <a:lnTo>
                      <a:pt x="443338" y="462133"/>
                    </a:lnTo>
                    <a:lnTo>
                      <a:pt x="443338" y="195790"/>
                    </a:lnTo>
                    <a:lnTo>
                      <a:pt x="886561" y="43953"/>
                    </a:lnTo>
                    <a:close/>
                    <a:moveTo>
                      <a:pt x="904442" y="0"/>
                    </a:moveTo>
                    <a:cubicBezTo>
                      <a:pt x="902597" y="0"/>
                      <a:pt x="900751" y="457"/>
                      <a:pt x="898905" y="1027"/>
                    </a:cubicBezTo>
                    <a:lnTo>
                      <a:pt x="421650" y="164509"/>
                    </a:lnTo>
                    <a:lnTo>
                      <a:pt x="166237" y="164509"/>
                    </a:lnTo>
                    <a:cubicBezTo>
                      <a:pt x="142357" y="164509"/>
                      <a:pt x="122054" y="179921"/>
                      <a:pt x="114324" y="201042"/>
                    </a:cubicBezTo>
                    <a:lnTo>
                      <a:pt x="55489" y="201042"/>
                    </a:lnTo>
                    <a:cubicBezTo>
                      <a:pt x="25034" y="201042"/>
                      <a:pt x="0" y="225815"/>
                      <a:pt x="0" y="255840"/>
                    </a:cubicBezTo>
                    <a:lnTo>
                      <a:pt x="0" y="401969"/>
                    </a:lnTo>
                    <a:cubicBezTo>
                      <a:pt x="0" y="431994"/>
                      <a:pt x="25034" y="456767"/>
                      <a:pt x="55374" y="456767"/>
                    </a:cubicBezTo>
                    <a:lnTo>
                      <a:pt x="114209" y="456767"/>
                    </a:lnTo>
                    <a:cubicBezTo>
                      <a:pt x="121938" y="477888"/>
                      <a:pt x="142242" y="493300"/>
                      <a:pt x="166122" y="493300"/>
                    </a:cubicBezTo>
                    <a:lnTo>
                      <a:pt x="184580" y="493300"/>
                    </a:lnTo>
                    <a:lnTo>
                      <a:pt x="184580" y="675961"/>
                    </a:lnTo>
                    <a:cubicBezTo>
                      <a:pt x="184580" y="686007"/>
                      <a:pt x="192886" y="694227"/>
                      <a:pt x="203038" y="694227"/>
                    </a:cubicBezTo>
                    <a:lnTo>
                      <a:pt x="350818" y="694227"/>
                    </a:lnTo>
                    <a:cubicBezTo>
                      <a:pt x="360969" y="694227"/>
                      <a:pt x="369276" y="686007"/>
                      <a:pt x="369276" y="675961"/>
                    </a:cubicBezTo>
                    <a:lnTo>
                      <a:pt x="369276" y="493300"/>
                    </a:lnTo>
                    <a:lnTo>
                      <a:pt x="421535" y="493300"/>
                    </a:lnTo>
                    <a:lnTo>
                      <a:pt x="898790" y="656667"/>
                    </a:lnTo>
                    <a:cubicBezTo>
                      <a:pt x="908480" y="659978"/>
                      <a:pt x="918978" y="654841"/>
                      <a:pt x="922324" y="645365"/>
                    </a:cubicBezTo>
                    <a:cubicBezTo>
                      <a:pt x="923016" y="643424"/>
                      <a:pt x="923362" y="641483"/>
                      <a:pt x="923362" y="639429"/>
                    </a:cubicBezTo>
                    <a:lnTo>
                      <a:pt x="923362" y="420235"/>
                    </a:lnTo>
                    <a:lnTo>
                      <a:pt x="941820" y="420235"/>
                    </a:lnTo>
                    <a:cubicBezTo>
                      <a:pt x="992695" y="420235"/>
                      <a:pt x="1034110" y="379136"/>
                      <a:pt x="1034110" y="328904"/>
                    </a:cubicBezTo>
                    <a:cubicBezTo>
                      <a:pt x="1034110" y="278673"/>
                      <a:pt x="992579" y="237574"/>
                      <a:pt x="941820" y="237574"/>
                    </a:cubicBezTo>
                    <a:lnTo>
                      <a:pt x="923362" y="237574"/>
                    </a:lnTo>
                    <a:lnTo>
                      <a:pt x="923362" y="18380"/>
                    </a:lnTo>
                    <a:cubicBezTo>
                      <a:pt x="923362" y="8334"/>
                      <a:pt x="915056" y="114"/>
                      <a:pt x="904904" y="114"/>
                    </a:cubicBezTo>
                    <a:cubicBezTo>
                      <a:pt x="904788" y="114"/>
                      <a:pt x="904558" y="114"/>
                      <a:pt x="904327" y="114"/>
                    </a:cubicBezTo>
                    <a:lnTo>
                      <a:pt x="904327" y="114"/>
                    </a:lnTo>
                    <a:close/>
                  </a:path>
                </a:pathLst>
              </a:custGeom>
              <a:grpFill/>
              <a:ln w="2649" cap="flat">
                <a:solidFill>
                  <a:srgbClr val="F3F8E5"/>
                </a:solidFill>
                <a:prstDash val="solid"/>
                <a:miter/>
              </a:ln>
            </p:spPr>
            <p:txBody>
              <a:bodyPr rtlCol="0" anchor="ctr"/>
              <a:lstStyle/>
              <a:p>
                <a:endParaRPr lang="en-GB"/>
              </a:p>
            </p:txBody>
          </p:sp>
        </p:grpSp>
        <p:sp>
          <p:nvSpPr>
            <p:cNvPr id="9" name="Freeform 8">
              <a:extLst>
                <a:ext uri="{FF2B5EF4-FFF2-40B4-BE49-F238E27FC236}">
                  <a16:creationId xmlns:a16="http://schemas.microsoft.com/office/drawing/2014/main" id="{C64D5AEB-804D-F927-B12C-205186E86C5D}"/>
                </a:ext>
              </a:extLst>
            </p:cNvPr>
            <p:cNvSpPr/>
            <p:nvPr/>
          </p:nvSpPr>
          <p:spPr>
            <a:xfrm>
              <a:off x="1480019" y="2112048"/>
              <a:ext cx="146856" cy="398658"/>
            </a:xfrm>
            <a:custGeom>
              <a:avLst/>
              <a:gdLst>
                <a:gd name="connsiteX0" fmla="*/ 0 w 146856"/>
                <a:gd name="connsiteY0" fmla="*/ 0 h 398658"/>
                <a:gd name="connsiteX1" fmla="*/ 146857 w 146856"/>
                <a:gd name="connsiteY1" fmla="*/ 202297 h 398658"/>
                <a:gd name="connsiteX2" fmla="*/ 0 w 146856"/>
                <a:gd name="connsiteY2" fmla="*/ 398658 h 398658"/>
              </a:gdLst>
              <a:ahLst/>
              <a:cxnLst>
                <a:cxn ang="0">
                  <a:pos x="connsiteX0" y="connsiteY0"/>
                </a:cxn>
                <a:cxn ang="0">
                  <a:pos x="connsiteX1" y="connsiteY1"/>
                </a:cxn>
                <a:cxn ang="0">
                  <a:pos x="connsiteX2" y="connsiteY2"/>
                </a:cxn>
              </a:cxnLst>
              <a:rect l="l" t="t" r="r" b="b"/>
              <a:pathLst>
                <a:path w="146856" h="398658">
                  <a:moveTo>
                    <a:pt x="0" y="0"/>
                  </a:moveTo>
                  <a:cubicBezTo>
                    <a:pt x="0" y="0"/>
                    <a:pt x="146857" y="10960"/>
                    <a:pt x="146857" y="202297"/>
                  </a:cubicBezTo>
                  <a:cubicBezTo>
                    <a:pt x="146857" y="393635"/>
                    <a:pt x="0" y="398658"/>
                    <a:pt x="0" y="398658"/>
                  </a:cubicBezTo>
                </a:path>
              </a:pathLst>
            </a:custGeom>
            <a:noFill/>
            <a:ln w="31210" cap="rnd">
              <a:solidFill>
                <a:schemeClr val="accent6"/>
              </a:solid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F8E1B032-9C21-5AE2-DD39-3D93D9136C5F}"/>
                </a:ext>
              </a:extLst>
            </p:cNvPr>
            <p:cNvSpPr/>
            <p:nvPr/>
          </p:nvSpPr>
          <p:spPr>
            <a:xfrm>
              <a:off x="1515897" y="1994346"/>
              <a:ext cx="240069" cy="634177"/>
            </a:xfrm>
            <a:custGeom>
              <a:avLst/>
              <a:gdLst>
                <a:gd name="connsiteX0" fmla="*/ 0 w 240069"/>
                <a:gd name="connsiteY0" fmla="*/ 0 h 634177"/>
                <a:gd name="connsiteX1" fmla="*/ 240070 w 240069"/>
                <a:gd name="connsiteY1" fmla="*/ 321712 h 634177"/>
                <a:gd name="connsiteX2" fmla="*/ 0 w 240069"/>
                <a:gd name="connsiteY2" fmla="*/ 634177 h 634177"/>
              </a:gdLst>
              <a:ahLst/>
              <a:cxnLst>
                <a:cxn ang="0">
                  <a:pos x="connsiteX0" y="connsiteY0"/>
                </a:cxn>
                <a:cxn ang="0">
                  <a:pos x="connsiteX1" y="connsiteY1"/>
                </a:cxn>
                <a:cxn ang="0">
                  <a:pos x="connsiteX2" y="connsiteY2"/>
                </a:cxn>
              </a:cxnLst>
              <a:rect l="l" t="t" r="r" b="b"/>
              <a:pathLst>
                <a:path w="240069" h="634177">
                  <a:moveTo>
                    <a:pt x="0" y="0"/>
                  </a:moveTo>
                  <a:cubicBezTo>
                    <a:pt x="0" y="0"/>
                    <a:pt x="240070" y="17467"/>
                    <a:pt x="240070" y="321712"/>
                  </a:cubicBezTo>
                  <a:cubicBezTo>
                    <a:pt x="240070" y="625957"/>
                    <a:pt x="0" y="634177"/>
                    <a:pt x="0" y="634177"/>
                  </a:cubicBezTo>
                </a:path>
              </a:pathLst>
            </a:custGeom>
            <a:noFill/>
            <a:ln w="31210" cap="rnd">
              <a:solidFill>
                <a:schemeClr val="accent6"/>
              </a:solidFill>
              <a:prstDash val="solid"/>
              <a:miter/>
            </a:ln>
          </p:spPr>
          <p:txBody>
            <a:bodyPr rtlCol="0" anchor="ctr"/>
            <a:lstStyle/>
            <a:p>
              <a:endParaRPr lang="en-GB"/>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entagon 106">
            <a:extLst>
              <a:ext uri="{FF2B5EF4-FFF2-40B4-BE49-F238E27FC236}">
                <a16:creationId xmlns:a16="http://schemas.microsoft.com/office/drawing/2014/main" id="{79DBA64F-60A3-D697-09F7-26C277F1F7E7}"/>
              </a:ext>
            </a:extLst>
          </p:cNvPr>
          <p:cNvSpPr/>
          <p:nvPr/>
        </p:nvSpPr>
        <p:spPr>
          <a:xfrm rot="5400000">
            <a:off x="-330766" y="2564248"/>
            <a:ext cx="2052543" cy="353053"/>
          </a:xfrm>
          <a:prstGeom prst="homePlate">
            <a:avLst>
              <a:gd name="adj" fmla="val 39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108" name="Chevron 107">
            <a:extLst>
              <a:ext uri="{FF2B5EF4-FFF2-40B4-BE49-F238E27FC236}">
                <a16:creationId xmlns:a16="http://schemas.microsoft.com/office/drawing/2014/main" id="{BD9B33D0-A6BB-FCE4-9D7F-C2E2E6A998CD}"/>
              </a:ext>
            </a:extLst>
          </p:cNvPr>
          <p:cNvSpPr/>
          <p:nvPr/>
        </p:nvSpPr>
        <p:spPr>
          <a:xfrm rot="5400000">
            <a:off x="-404788" y="4581221"/>
            <a:ext cx="2200235" cy="353053"/>
          </a:xfrm>
          <a:prstGeom prst="chevron">
            <a:avLst>
              <a:gd name="adj" fmla="val 3905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109" name="Chevron 108">
            <a:extLst>
              <a:ext uri="{FF2B5EF4-FFF2-40B4-BE49-F238E27FC236}">
                <a16:creationId xmlns:a16="http://schemas.microsoft.com/office/drawing/2014/main" id="{DD1FF025-CFFC-80E5-0E68-7B642BA1100D}"/>
              </a:ext>
            </a:extLst>
          </p:cNvPr>
          <p:cNvSpPr/>
          <p:nvPr/>
        </p:nvSpPr>
        <p:spPr>
          <a:xfrm rot="5400000">
            <a:off x="-318697" y="6586047"/>
            <a:ext cx="2023950" cy="353053"/>
          </a:xfrm>
          <a:prstGeom prst="chevron">
            <a:avLst>
              <a:gd name="adj" fmla="val 3905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112" name="Freeform 111">
            <a:extLst>
              <a:ext uri="{FF2B5EF4-FFF2-40B4-BE49-F238E27FC236}">
                <a16:creationId xmlns:a16="http://schemas.microsoft.com/office/drawing/2014/main" id="{A35D13C4-D327-E84E-00A4-ABB081BC321A}"/>
              </a:ext>
            </a:extLst>
          </p:cNvPr>
          <p:cNvSpPr/>
          <p:nvPr/>
        </p:nvSpPr>
        <p:spPr>
          <a:xfrm>
            <a:off x="514699" y="7668349"/>
            <a:ext cx="353053" cy="2199168"/>
          </a:xfrm>
          <a:custGeom>
            <a:avLst/>
            <a:gdLst>
              <a:gd name="connsiteX0" fmla="*/ 0 w 353055"/>
              <a:gd name="connsiteY0" fmla="*/ 0 h 1982812"/>
              <a:gd name="connsiteX1" fmla="*/ 176527 w 353055"/>
              <a:gd name="connsiteY1" fmla="*/ 137888 h 1982812"/>
              <a:gd name="connsiteX2" fmla="*/ 353054 w 353055"/>
              <a:gd name="connsiteY2" fmla="*/ 0 h 1982812"/>
              <a:gd name="connsiteX3" fmla="*/ 353054 w 353055"/>
              <a:gd name="connsiteY3" fmla="*/ 1720350 h 1982812"/>
              <a:gd name="connsiteX4" fmla="*/ 353055 w 353055"/>
              <a:gd name="connsiteY4" fmla="*/ 1720350 h 1982812"/>
              <a:gd name="connsiteX5" fmla="*/ 353055 w 353055"/>
              <a:gd name="connsiteY5" fmla="*/ 1982812 h 1982812"/>
              <a:gd name="connsiteX6" fmla="*/ 1651 w 353055"/>
              <a:gd name="connsiteY6" fmla="*/ 1982812 h 1982812"/>
              <a:gd name="connsiteX7" fmla="*/ 1651 w 353055"/>
              <a:gd name="connsiteY7" fmla="*/ 1776404 h 1982812"/>
              <a:gd name="connsiteX8" fmla="*/ 0 w 353055"/>
              <a:gd name="connsiteY8" fmla="*/ 1775115 h 198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55" h="1982812">
                <a:moveTo>
                  <a:pt x="0" y="0"/>
                </a:moveTo>
                <a:lnTo>
                  <a:pt x="176527" y="137888"/>
                </a:lnTo>
                <a:lnTo>
                  <a:pt x="353054" y="0"/>
                </a:lnTo>
                <a:lnTo>
                  <a:pt x="353054" y="1720350"/>
                </a:lnTo>
                <a:lnTo>
                  <a:pt x="353055" y="1720350"/>
                </a:lnTo>
                <a:lnTo>
                  <a:pt x="353055" y="1982812"/>
                </a:lnTo>
                <a:lnTo>
                  <a:pt x="1651" y="1982812"/>
                </a:lnTo>
                <a:lnTo>
                  <a:pt x="1651" y="1776404"/>
                </a:lnTo>
                <a:lnTo>
                  <a:pt x="0" y="17751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Poppins" pitchFamily="2" charset="77"/>
              <a:ea typeface="+mn-ea"/>
              <a:cs typeface="+mn-cs"/>
            </a:endParaRPr>
          </a:p>
        </p:txBody>
      </p:sp>
      <p:sp>
        <p:nvSpPr>
          <p:cNvPr id="3" name="object 3"/>
          <p:cNvSpPr/>
          <p:nvPr/>
        </p:nvSpPr>
        <p:spPr>
          <a:xfrm>
            <a:off x="900060" y="7650910"/>
            <a:ext cx="6071030" cy="2216607"/>
          </a:xfrm>
          <a:custGeom>
            <a:avLst/>
            <a:gdLst/>
            <a:ahLst/>
            <a:cxnLst/>
            <a:rect l="l" t="t" r="r" b="b"/>
            <a:pathLst>
              <a:path w="5422900" h="2000250">
                <a:moveTo>
                  <a:pt x="0" y="1999907"/>
                </a:moveTo>
                <a:lnTo>
                  <a:pt x="5422757" y="1999907"/>
                </a:lnTo>
                <a:lnTo>
                  <a:pt x="5422757" y="0"/>
                </a:lnTo>
                <a:lnTo>
                  <a:pt x="0" y="0"/>
                </a:lnTo>
                <a:lnTo>
                  <a:pt x="0" y="1999907"/>
                </a:lnTo>
                <a:close/>
              </a:path>
            </a:pathLst>
          </a:custGeom>
          <a:solidFill>
            <a:srgbClr val="7FCBEB">
              <a:alpha val="3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1321505" y="8658020"/>
            <a:ext cx="2483555" cy="923330"/>
          </a:xfrm>
          <a:prstGeom prst="rect">
            <a:avLst/>
          </a:prstGeom>
        </p:spPr>
        <p:txBody>
          <a:bodyPr vert="horz" wrap="square" lIns="0" tIns="0" rIns="0" bIns="0" rtlCol="0">
            <a:spAutoFit/>
          </a:bodyPr>
          <a:lstStyle/>
          <a:p>
            <a:pPr marL="0" marR="508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10" normalizeH="0" baseline="0" noProof="0" dirty="0">
                <a:ln>
                  <a:noFill/>
                </a:ln>
                <a:solidFill>
                  <a:sysClr val="windowText" lastClr="000000"/>
                </a:solidFill>
                <a:effectLst/>
                <a:uLnTx/>
                <a:uFillTx/>
                <a:latin typeface="Poppins Light" pitchFamily="2" charset="77"/>
                <a:cs typeface="Poppins Light" pitchFamily="2" charset="77"/>
              </a:rPr>
              <a:t>Our Enhanced Access Survey shone a light on the  education needed around the wonderful work happening in our local Primary Care Networks.</a:t>
            </a:r>
            <a:endPar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sp>
        <p:nvSpPr>
          <p:cNvPr id="7" name="object 7"/>
          <p:cNvSpPr txBox="1"/>
          <p:nvPr/>
        </p:nvSpPr>
        <p:spPr>
          <a:xfrm>
            <a:off x="4117345" y="8658020"/>
            <a:ext cx="2718157" cy="553998"/>
          </a:xfrm>
          <a:prstGeom prst="rect">
            <a:avLst/>
          </a:prstGeom>
        </p:spPr>
        <p:txBody>
          <a:bodyPr vert="horz" wrap="square" lIns="0" tIns="0" rIns="0" bIns="0" rtlCol="0">
            <a:spAutoFit/>
          </a:bodyPr>
          <a:lstStyle/>
          <a:p>
            <a:pPr marL="0" marR="508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45" normalizeH="0" baseline="0" noProof="0" dirty="0">
                <a:ln>
                  <a:noFill/>
                </a:ln>
                <a:solidFill>
                  <a:sysClr val="windowText" lastClr="000000"/>
                </a:solidFill>
                <a:effectLst/>
                <a:uLnTx/>
                <a:uFillTx/>
                <a:latin typeface="Poppins Light" pitchFamily="2" charset="77"/>
                <a:cs typeface="Poppins Light" pitchFamily="2" charset="77"/>
              </a:rPr>
              <a:t>We’ve shaped local health care for the next 5 years by listening to what matters to people the most.</a:t>
            </a:r>
            <a:endPar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sp>
        <p:nvSpPr>
          <p:cNvPr id="18" name="object 18"/>
          <p:cNvSpPr/>
          <p:nvPr/>
        </p:nvSpPr>
        <p:spPr>
          <a:xfrm>
            <a:off x="900060" y="5750598"/>
            <a:ext cx="6071031" cy="1882775"/>
          </a:xfrm>
          <a:custGeom>
            <a:avLst/>
            <a:gdLst/>
            <a:ahLst/>
            <a:cxnLst/>
            <a:rect l="l" t="t" r="r" b="b"/>
            <a:pathLst>
              <a:path w="5612130" h="1882775">
                <a:moveTo>
                  <a:pt x="5612028" y="0"/>
                </a:moveTo>
                <a:lnTo>
                  <a:pt x="0" y="0"/>
                </a:lnTo>
                <a:lnTo>
                  <a:pt x="0" y="1882597"/>
                </a:lnTo>
                <a:lnTo>
                  <a:pt x="5612028" y="1882597"/>
                </a:lnTo>
                <a:lnTo>
                  <a:pt x="5612028" y="0"/>
                </a:lnTo>
                <a:close/>
              </a:path>
            </a:pathLst>
          </a:custGeom>
          <a:solidFill>
            <a:srgbClr val="7FCBEB">
              <a:alpha val="29998"/>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897227" y="3652875"/>
            <a:ext cx="6071031" cy="2078989"/>
          </a:xfrm>
          <a:custGeom>
            <a:avLst/>
            <a:gdLst/>
            <a:ahLst/>
            <a:cxnLst/>
            <a:rect l="l" t="t" r="r" b="b"/>
            <a:pathLst>
              <a:path w="5612130" h="2078989">
                <a:moveTo>
                  <a:pt x="5612028" y="0"/>
                </a:moveTo>
                <a:lnTo>
                  <a:pt x="0" y="0"/>
                </a:lnTo>
                <a:lnTo>
                  <a:pt x="0" y="2078672"/>
                </a:lnTo>
                <a:lnTo>
                  <a:pt x="5612028" y="2078672"/>
                </a:lnTo>
                <a:lnTo>
                  <a:pt x="5612028" y="0"/>
                </a:lnTo>
                <a:close/>
              </a:path>
            </a:pathLst>
          </a:custGeom>
          <a:solidFill>
            <a:srgbClr val="7FCBEB">
              <a:alpha val="1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897228" y="1714690"/>
            <a:ext cx="6071032" cy="1919605"/>
          </a:xfrm>
          <a:custGeom>
            <a:avLst/>
            <a:gdLst/>
            <a:ahLst/>
            <a:cxnLst/>
            <a:rect l="l" t="t" r="r" b="b"/>
            <a:pathLst>
              <a:path w="5612130" h="1919604">
                <a:moveTo>
                  <a:pt x="5612028" y="0"/>
                </a:moveTo>
                <a:lnTo>
                  <a:pt x="0" y="0"/>
                </a:lnTo>
                <a:lnTo>
                  <a:pt x="0" y="1919122"/>
                </a:lnTo>
                <a:lnTo>
                  <a:pt x="5612028" y="1919122"/>
                </a:lnTo>
                <a:lnTo>
                  <a:pt x="5612028" y="0"/>
                </a:lnTo>
                <a:close/>
              </a:path>
            </a:pathLst>
          </a:custGeom>
          <a:solidFill>
            <a:srgbClr val="7FCBEB">
              <a:alpha val="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txBox="1"/>
          <p:nvPr/>
        </p:nvSpPr>
        <p:spPr>
          <a:xfrm>
            <a:off x="570170" y="8152612"/>
            <a:ext cx="246221" cy="1010816"/>
          </a:xfrm>
          <a:prstGeom prst="rect">
            <a:avLst/>
          </a:prstGeom>
        </p:spPr>
        <p:txBody>
          <a:bodyPr vert="vert"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1600" b="1" i="0" u="none" strike="noStrike" kern="0" cap="none" spc="-10" normalizeH="0" baseline="0" noProof="0" dirty="0">
                <a:ln>
                  <a:noFill/>
                </a:ln>
                <a:solidFill>
                  <a:srgbClr val="004C6A"/>
                </a:solidFill>
                <a:effectLst/>
                <a:uLnTx/>
                <a:uFillTx/>
                <a:latin typeface="Poppins" pitchFamily="2" charset="77"/>
                <a:cs typeface="Poppins" pitchFamily="2" charset="77"/>
              </a:rPr>
              <a:t>Winter</a:t>
            </a:r>
            <a:endParaRPr kumimoji="0" sz="1600" b="1" i="0" u="none" strike="noStrike" kern="0" cap="none" spc="0" normalizeH="0" baseline="0" noProof="0" dirty="0">
              <a:ln>
                <a:noFill/>
              </a:ln>
              <a:solidFill>
                <a:sysClr val="windowText" lastClr="000000"/>
              </a:solidFill>
              <a:effectLst/>
              <a:uLnTx/>
              <a:uFillTx/>
              <a:latin typeface="Poppins" pitchFamily="2" charset="77"/>
              <a:cs typeface="Poppins" pitchFamily="2" charset="77"/>
            </a:endParaRPr>
          </a:p>
        </p:txBody>
      </p:sp>
      <p:sp>
        <p:nvSpPr>
          <p:cNvPr id="23" name="object 23"/>
          <p:cNvSpPr txBox="1">
            <a:spLocks noGrp="1"/>
          </p:cNvSpPr>
          <p:nvPr>
            <p:ph type="title"/>
          </p:nvPr>
        </p:nvSpPr>
        <p:spPr/>
        <p:txBody>
          <a:bodyPr/>
          <a:lstStyle/>
          <a:p>
            <a:r>
              <a:rPr lang="en-GB" dirty="0"/>
              <a:t>How we’ve made</a:t>
            </a:r>
          </a:p>
          <a:p>
            <a:r>
              <a:rPr lang="en-GB" dirty="0"/>
              <a:t>a difference this year</a:t>
            </a:r>
          </a:p>
        </p:txBody>
      </p:sp>
      <p:sp>
        <p:nvSpPr>
          <p:cNvPr id="70" name="object 70"/>
          <p:cNvSpPr txBox="1">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575756"/>
                </a:solidFill>
                <a:effectLst/>
                <a:uLnTx/>
                <a:uFillTx/>
                <a:latin typeface="Poppins" pitchFamily="2" charset="77"/>
                <a:cs typeface="Poppins" pitchFamily="2" charset="77"/>
              </a:rPr>
              <a:t>Healthwatch Doncaster Annual Report 2022-23</a:t>
            </a:r>
            <a:endParaRPr kumimoji="0" lang="en-GB" sz="800" b="0" i="0" u="none" strike="noStrike" kern="0" cap="none" spc="0" normalizeH="0" baseline="0" noProof="0" dirty="0">
              <a:ln>
                <a:noFill/>
              </a:ln>
              <a:solidFill>
                <a:srgbClr val="575756"/>
              </a:solidFill>
              <a:effectLst/>
              <a:uLnTx/>
              <a:uFillTx/>
              <a:latin typeface="Poppins" pitchFamily="2" charset="77"/>
              <a:cs typeface="Poppins" pitchFamily="2" charset="77"/>
            </a:endParaRPr>
          </a:p>
        </p:txBody>
      </p:sp>
      <p:sp>
        <p:nvSpPr>
          <p:cNvPr id="69" name="object 69"/>
          <p:cNvSpPr txBox="1">
            <a:spLocks noGrp="1"/>
          </p:cNvSpPr>
          <p:nvPr>
            <p:ph type="sldNum" sz="quarter" idx="11"/>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D60167-4931-47E6-BA6A-407CBD079E47}" type="slidenum">
              <a:rPr kumimoji="0" lang="en-GB" sz="1600" b="1" i="0" u="none" strike="noStrike" kern="0" cap="none" spc="0" normalizeH="0" baseline="0" noProof="0" dirty="0">
                <a:ln>
                  <a:noFill/>
                </a:ln>
                <a:solidFill>
                  <a:srgbClr val="004F6B"/>
                </a:solidFill>
                <a:effectLst/>
                <a:uLnTx/>
                <a:uFillTx/>
                <a:latin typeface="Poppins SemiBold" pitchFamily="2" charset="77"/>
                <a:cs typeface="Poppins SemiBold" pitchFamily="2" charset="77"/>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600" b="1" i="0" u="none" strike="noStrike" kern="0" cap="none" spc="0" normalizeH="0" baseline="0" noProof="0" dirty="0">
              <a:ln>
                <a:noFill/>
              </a:ln>
              <a:solidFill>
                <a:srgbClr val="004F6B"/>
              </a:solidFill>
              <a:effectLst/>
              <a:uLnTx/>
              <a:uFillTx/>
              <a:latin typeface="Poppins SemiBold" pitchFamily="2" charset="77"/>
              <a:cs typeface="Poppins SemiBold" pitchFamily="2" charset="77"/>
            </a:endParaRPr>
          </a:p>
        </p:txBody>
      </p:sp>
      <p:sp>
        <p:nvSpPr>
          <p:cNvPr id="25" name="object 25"/>
          <p:cNvSpPr txBox="1"/>
          <p:nvPr/>
        </p:nvSpPr>
        <p:spPr>
          <a:xfrm>
            <a:off x="4181554" y="6771622"/>
            <a:ext cx="2395077" cy="738664"/>
          </a:xfrm>
          <a:prstGeom prst="rect">
            <a:avLst/>
          </a:prstGeom>
        </p:spPr>
        <p:txBody>
          <a:bodyPr vert="horz" wrap="square" lIns="0" tIns="0" rIns="0" bIns="0" rtlCol="0">
            <a:spAutoFit/>
          </a:bodyPr>
          <a:lstStyle/>
          <a:p>
            <a:pPr marL="0" marR="5080" lvl="0" indent="-635"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75" normalizeH="0" baseline="0" noProof="0" dirty="0">
                <a:ln>
                  <a:noFill/>
                </a:ln>
                <a:solidFill>
                  <a:sysClr val="windowText" lastClr="000000"/>
                </a:solidFill>
                <a:effectLst/>
                <a:uLnTx/>
                <a:uFillTx/>
                <a:latin typeface="Poppins Light" pitchFamily="2" charset="77"/>
                <a:cs typeface="Poppins Light" pitchFamily="2" charset="77"/>
              </a:rPr>
              <a:t>Being part of Doncaster Bassetlaw Maternity Voice Partnership enables change where it is needed most.</a:t>
            </a:r>
            <a:endPar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sp>
        <p:nvSpPr>
          <p:cNvPr id="26" name="object 26"/>
          <p:cNvSpPr txBox="1"/>
          <p:nvPr/>
        </p:nvSpPr>
        <p:spPr>
          <a:xfrm>
            <a:off x="1321505" y="2791315"/>
            <a:ext cx="2372319" cy="738664"/>
          </a:xfrm>
          <a:prstGeom prst="rect">
            <a:avLst/>
          </a:prstGeom>
        </p:spPr>
        <p:txBody>
          <a:bodyPr vert="horz" wrap="square" lIns="0" tIns="0" rIns="0" bIns="0" rtlCol="0">
            <a:spAutoFit/>
          </a:bodyPr>
          <a:lstStyle/>
          <a:p>
            <a:pPr marL="0" marR="508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Listened to parents at local events and family hubs about their experiences, a voice often unheard.</a:t>
            </a:r>
            <a:endPar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sp>
        <p:nvSpPr>
          <p:cNvPr id="27" name="object 27"/>
          <p:cNvSpPr txBox="1"/>
          <p:nvPr/>
        </p:nvSpPr>
        <p:spPr>
          <a:xfrm>
            <a:off x="4196504" y="2789791"/>
            <a:ext cx="2268855" cy="738664"/>
          </a:xfrm>
          <a:prstGeom prst="rect">
            <a:avLst/>
          </a:prstGeom>
        </p:spPr>
        <p:txBody>
          <a:bodyPr vert="horz" wrap="square" lIns="0" tIns="0" rIns="0" bIns="0" rtlCol="0">
            <a:spAutoFit/>
          </a:bodyPr>
          <a:lstStyle/>
          <a:p>
            <a:pPr marL="0" marR="508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75" normalizeH="0" baseline="0" noProof="0" dirty="0">
                <a:ln>
                  <a:noFill/>
                </a:ln>
                <a:solidFill>
                  <a:sysClr val="windowText" lastClr="000000"/>
                </a:solidFill>
                <a:effectLst/>
                <a:uLnTx/>
                <a:uFillTx/>
                <a:latin typeface="Poppins Light" pitchFamily="2" charset="77"/>
                <a:cs typeface="Poppins Light" pitchFamily="2" charset="77"/>
              </a:rPr>
              <a:t>We continued to connect people with vaccination opportunities across Doncaster.</a:t>
            </a:r>
            <a:endPar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sp>
        <p:nvSpPr>
          <p:cNvPr id="28" name="object 28"/>
          <p:cNvSpPr txBox="1"/>
          <p:nvPr/>
        </p:nvSpPr>
        <p:spPr>
          <a:xfrm>
            <a:off x="1195749" y="6771622"/>
            <a:ext cx="2662462" cy="738664"/>
          </a:xfrm>
          <a:prstGeom prst="rect">
            <a:avLst/>
          </a:prstGeom>
        </p:spPr>
        <p:txBody>
          <a:bodyPr vert="horz" wrap="square" lIns="0" tIns="0" rIns="0" bIns="0" rtlCol="0">
            <a:spAutoFit/>
          </a:bodyPr>
          <a:lstStyle/>
          <a:p>
            <a:pPr marL="0" marR="508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Partnering with our ICS meant we could bring patient stories to life and share what works well and how services can improve.</a:t>
            </a:r>
            <a:endPar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sp>
        <p:nvSpPr>
          <p:cNvPr id="60" name="object 60"/>
          <p:cNvSpPr txBox="1"/>
          <p:nvPr/>
        </p:nvSpPr>
        <p:spPr>
          <a:xfrm>
            <a:off x="1346541" y="4704151"/>
            <a:ext cx="2327275" cy="738664"/>
          </a:xfrm>
          <a:prstGeom prst="rect">
            <a:avLst/>
          </a:prstGeom>
        </p:spPr>
        <p:txBody>
          <a:bodyPr vert="horz" wrap="square" lIns="0" tIns="0" rIns="0" bIns="0" rtlCol="0">
            <a:spAutoFit/>
          </a:bodyPr>
          <a:lstStyle/>
          <a:p>
            <a:pPr marL="0" marR="508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rPr>
              <a:t>By working with local people we were able to shape the co-production of local dementia services.</a:t>
            </a:r>
            <a:endPar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sp>
        <p:nvSpPr>
          <p:cNvPr id="61" name="object 61"/>
          <p:cNvSpPr txBox="1"/>
          <p:nvPr/>
        </p:nvSpPr>
        <p:spPr>
          <a:xfrm>
            <a:off x="4134279" y="4701610"/>
            <a:ext cx="2473536" cy="923330"/>
          </a:xfrm>
          <a:prstGeom prst="rect">
            <a:avLst/>
          </a:prstGeom>
        </p:spPr>
        <p:txBody>
          <a:bodyPr vert="horz" wrap="square" lIns="0" tIns="0" rIns="0" bIns="0" rtlCol="0">
            <a:spAutoFit/>
          </a:bodyPr>
          <a:lstStyle/>
          <a:p>
            <a:pPr marL="0" marR="508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75" normalizeH="0" baseline="0" noProof="0" dirty="0">
                <a:ln>
                  <a:noFill/>
                </a:ln>
                <a:solidFill>
                  <a:sysClr val="windowText" lastClr="000000"/>
                </a:solidFill>
                <a:effectLst/>
                <a:uLnTx/>
                <a:uFillTx/>
                <a:latin typeface="Poppins Light" pitchFamily="2" charset="77"/>
                <a:cs typeface="Poppins Light" pitchFamily="2" charset="77"/>
              </a:rPr>
              <a:t>Your views and opinions supported what will happen at local level in pharmacies across Doncaster, in autumn 2023.</a:t>
            </a:r>
            <a:endParaRPr kumimoji="0" sz="1200" b="0" i="0" u="none" strike="noStrike" kern="0" cap="none" spc="0" normalizeH="0" baseline="0" noProof="0" dirty="0">
              <a:ln>
                <a:noFill/>
              </a:ln>
              <a:solidFill>
                <a:sysClr val="windowText" lastClr="000000"/>
              </a:solidFill>
              <a:effectLst/>
              <a:uLnTx/>
              <a:uFillTx/>
              <a:latin typeface="Poppins Light" pitchFamily="2" charset="77"/>
              <a:cs typeface="Poppins Light" pitchFamily="2" charset="77"/>
            </a:endParaRPr>
          </a:p>
        </p:txBody>
      </p:sp>
      <p:sp>
        <p:nvSpPr>
          <p:cNvPr id="62" name="object 62"/>
          <p:cNvSpPr txBox="1"/>
          <p:nvPr/>
        </p:nvSpPr>
        <p:spPr>
          <a:xfrm>
            <a:off x="572852" y="2237953"/>
            <a:ext cx="246221" cy="900565"/>
          </a:xfrm>
          <a:prstGeom prst="rect">
            <a:avLst/>
          </a:prstGeom>
        </p:spPr>
        <p:txBody>
          <a:bodyPr vert="vert"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1600" b="1" i="0" u="none" strike="noStrike" kern="0" cap="none" spc="-30" normalizeH="0" baseline="0" noProof="0" dirty="0">
                <a:ln>
                  <a:noFill/>
                </a:ln>
                <a:solidFill>
                  <a:srgbClr val="004C6A"/>
                </a:solidFill>
                <a:effectLst/>
                <a:uLnTx/>
                <a:uFillTx/>
                <a:latin typeface="Poppins" pitchFamily="2" charset="77"/>
                <a:cs typeface="Poppins" pitchFamily="2" charset="77"/>
              </a:rPr>
              <a:t>Spring</a:t>
            </a:r>
            <a:endParaRPr kumimoji="0" sz="1600" b="1" i="0" u="none" strike="noStrike" kern="0" cap="none" spc="0" normalizeH="0" baseline="0" noProof="0" dirty="0">
              <a:ln>
                <a:noFill/>
              </a:ln>
              <a:solidFill>
                <a:sysClr val="windowText" lastClr="000000"/>
              </a:solidFill>
              <a:effectLst/>
              <a:uLnTx/>
              <a:uFillTx/>
              <a:latin typeface="Poppins" pitchFamily="2" charset="77"/>
              <a:cs typeface="Poppins" pitchFamily="2" charset="77"/>
            </a:endParaRPr>
          </a:p>
        </p:txBody>
      </p:sp>
      <p:sp>
        <p:nvSpPr>
          <p:cNvPr id="63" name="object 63"/>
          <p:cNvSpPr txBox="1"/>
          <p:nvPr/>
        </p:nvSpPr>
        <p:spPr>
          <a:xfrm>
            <a:off x="572852" y="4217601"/>
            <a:ext cx="246221" cy="1007040"/>
          </a:xfrm>
          <a:prstGeom prst="rect">
            <a:avLst/>
          </a:prstGeom>
        </p:spPr>
        <p:txBody>
          <a:bodyPr vert="vert"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1600" b="1" i="0" u="none" strike="noStrike" kern="0" cap="none" spc="-10" normalizeH="0" baseline="0" noProof="0" dirty="0">
                <a:ln>
                  <a:noFill/>
                </a:ln>
                <a:solidFill>
                  <a:srgbClr val="004C6A"/>
                </a:solidFill>
                <a:effectLst/>
                <a:uLnTx/>
                <a:uFillTx/>
                <a:latin typeface="Poppins" pitchFamily="2" charset="77"/>
                <a:cs typeface="Poppins" pitchFamily="2" charset="77"/>
              </a:rPr>
              <a:t>Summer</a:t>
            </a:r>
            <a:endParaRPr kumimoji="0" sz="1600" b="1" i="0" u="none" strike="noStrike" kern="0" cap="none" spc="0" normalizeH="0" baseline="0" noProof="0" dirty="0">
              <a:ln>
                <a:noFill/>
              </a:ln>
              <a:solidFill>
                <a:sysClr val="windowText" lastClr="000000"/>
              </a:solidFill>
              <a:effectLst/>
              <a:uLnTx/>
              <a:uFillTx/>
              <a:latin typeface="Poppins" pitchFamily="2" charset="77"/>
              <a:cs typeface="Poppins" pitchFamily="2" charset="77"/>
            </a:endParaRPr>
          </a:p>
        </p:txBody>
      </p:sp>
      <p:sp>
        <p:nvSpPr>
          <p:cNvPr id="64" name="object 64"/>
          <p:cNvSpPr txBox="1"/>
          <p:nvPr/>
        </p:nvSpPr>
        <p:spPr>
          <a:xfrm>
            <a:off x="570170" y="6184831"/>
            <a:ext cx="246221" cy="1049286"/>
          </a:xfrm>
          <a:prstGeom prst="rect">
            <a:avLst/>
          </a:prstGeom>
        </p:spPr>
        <p:txBody>
          <a:bodyPr vert="vert"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1600" b="1" i="0" u="none" strike="noStrike" kern="0" cap="none" spc="-10" normalizeH="0" baseline="0" noProof="0" dirty="0">
                <a:ln>
                  <a:noFill/>
                </a:ln>
                <a:solidFill>
                  <a:srgbClr val="004C6A"/>
                </a:solidFill>
                <a:effectLst/>
                <a:uLnTx/>
                <a:uFillTx/>
                <a:latin typeface="Poppins" pitchFamily="2" charset="77"/>
                <a:cs typeface="Poppins" pitchFamily="2" charset="77"/>
              </a:rPr>
              <a:t>Autumn</a:t>
            </a:r>
            <a:endParaRPr kumimoji="0" sz="1600" b="1" i="0" u="none" strike="noStrike" kern="0" cap="none" spc="0" normalizeH="0" baseline="0" noProof="0" dirty="0">
              <a:ln>
                <a:noFill/>
              </a:ln>
              <a:solidFill>
                <a:sysClr val="windowText" lastClr="000000"/>
              </a:solidFill>
              <a:effectLst/>
              <a:uLnTx/>
              <a:uFillTx/>
              <a:latin typeface="Poppins" pitchFamily="2" charset="77"/>
              <a:cs typeface="Poppins" pitchFamily="2" charset="77"/>
            </a:endParaRPr>
          </a:p>
        </p:txBody>
      </p:sp>
      <p:pic>
        <p:nvPicPr>
          <p:cNvPr id="81" name="Graphic 80">
            <a:extLst>
              <a:ext uri="{FF2B5EF4-FFF2-40B4-BE49-F238E27FC236}">
                <a16:creationId xmlns:a16="http://schemas.microsoft.com/office/drawing/2014/main" id="{18B6C0D0-8EA2-1CFC-7A73-61499CB288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9100" y="1902661"/>
            <a:ext cx="969796" cy="720000"/>
          </a:xfrm>
          <a:prstGeom prst="rect">
            <a:avLst/>
          </a:prstGeom>
        </p:spPr>
      </p:pic>
      <p:pic>
        <p:nvPicPr>
          <p:cNvPr id="85" name="Graphic 84">
            <a:extLst>
              <a:ext uri="{FF2B5EF4-FFF2-40B4-BE49-F238E27FC236}">
                <a16:creationId xmlns:a16="http://schemas.microsoft.com/office/drawing/2014/main" id="{51B1B9A0-D577-AC1D-821B-1FA458566C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3052" y="3899406"/>
            <a:ext cx="720804" cy="720804"/>
          </a:xfrm>
          <a:prstGeom prst="rect">
            <a:avLst/>
          </a:prstGeom>
        </p:spPr>
      </p:pic>
      <p:pic>
        <p:nvPicPr>
          <p:cNvPr id="93" name="Graphic 92">
            <a:extLst>
              <a:ext uri="{FF2B5EF4-FFF2-40B4-BE49-F238E27FC236}">
                <a16:creationId xmlns:a16="http://schemas.microsoft.com/office/drawing/2014/main" id="{FF67648C-48E9-C392-E0E2-640052D040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5257" y="3946226"/>
            <a:ext cx="863999" cy="720000"/>
          </a:xfrm>
          <a:prstGeom prst="rect">
            <a:avLst/>
          </a:prstGeom>
        </p:spPr>
      </p:pic>
      <p:pic>
        <p:nvPicPr>
          <p:cNvPr id="104" name="Graphic 103">
            <a:extLst>
              <a:ext uri="{FF2B5EF4-FFF2-40B4-BE49-F238E27FC236}">
                <a16:creationId xmlns:a16="http://schemas.microsoft.com/office/drawing/2014/main" id="{F0F6AC9A-8DF4-6EA1-2C2B-364FD11E83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61456" y="7849822"/>
            <a:ext cx="651600" cy="718431"/>
          </a:xfrm>
          <a:prstGeom prst="rect">
            <a:avLst/>
          </a:prstGeom>
        </p:spPr>
      </p:pic>
      <p:pic>
        <p:nvPicPr>
          <p:cNvPr id="105" name="Graphic 104">
            <a:extLst>
              <a:ext uri="{FF2B5EF4-FFF2-40B4-BE49-F238E27FC236}">
                <a16:creationId xmlns:a16="http://schemas.microsoft.com/office/drawing/2014/main" id="{83ECDA47-0BB0-85FA-031A-6D3DE1037D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11047" y="1958713"/>
            <a:ext cx="720000" cy="720000"/>
          </a:xfrm>
          <a:prstGeom prst="rect">
            <a:avLst/>
          </a:prstGeom>
        </p:spPr>
      </p:pic>
      <p:pic>
        <p:nvPicPr>
          <p:cNvPr id="8" name="Picture 7" descr="A picture containing graphics, circle, symbol, font&#10;&#10;Description automatically generated">
            <a:extLst>
              <a:ext uri="{FF2B5EF4-FFF2-40B4-BE49-F238E27FC236}">
                <a16:creationId xmlns:a16="http://schemas.microsoft.com/office/drawing/2014/main" id="{9203C80A-6C31-38E6-6826-F4555570D73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73052" y="5953675"/>
            <a:ext cx="720000" cy="720000"/>
          </a:xfrm>
          <a:prstGeom prst="rect">
            <a:avLst/>
          </a:prstGeom>
        </p:spPr>
      </p:pic>
      <p:pic>
        <p:nvPicPr>
          <p:cNvPr id="14" name="Picture 13" descr="A picture containing graphics, design&#10;&#10;Description automatically generated">
            <a:extLst>
              <a:ext uri="{FF2B5EF4-FFF2-40B4-BE49-F238E27FC236}">
                <a16:creationId xmlns:a16="http://schemas.microsoft.com/office/drawing/2014/main" id="{233DB189-E568-4880-3A5A-F6F11ECC16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28981" y="7806868"/>
            <a:ext cx="720000" cy="720000"/>
          </a:xfrm>
          <a:prstGeom prst="rect">
            <a:avLst/>
          </a:prstGeom>
        </p:spPr>
      </p:pic>
      <p:pic>
        <p:nvPicPr>
          <p:cNvPr id="16" name="Picture 15" descr="A picture containing graphics, font, design, graphic design&#10;&#10;Description automatically generated">
            <a:extLst>
              <a:ext uri="{FF2B5EF4-FFF2-40B4-BE49-F238E27FC236}">
                <a16:creationId xmlns:a16="http://schemas.microsoft.com/office/drawing/2014/main" id="{C097F6B3-C06A-BDE0-08BF-3F4B7502B8B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47664" y="5922828"/>
            <a:ext cx="720000" cy="72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5">
            <a:extLst>
              <a:ext uri="{FF2B5EF4-FFF2-40B4-BE49-F238E27FC236}">
                <a16:creationId xmlns:a16="http://schemas.microsoft.com/office/drawing/2014/main" id="{E1C26BD3-4549-0A9F-10CF-A966F2F28A9F}"/>
              </a:ext>
            </a:extLst>
          </p:cNvPr>
          <p:cNvSpPr/>
          <p:nvPr/>
        </p:nvSpPr>
        <p:spPr>
          <a:xfrm>
            <a:off x="505540" y="2593060"/>
            <a:ext cx="6549310" cy="7229708"/>
          </a:xfrm>
          <a:custGeom>
            <a:avLst/>
            <a:gdLst/>
            <a:ahLst/>
            <a:cxnLst/>
            <a:rect l="l" t="t" r="r" b="b"/>
            <a:pathLst>
              <a:path w="6311900" h="2444115">
                <a:moveTo>
                  <a:pt x="6311646" y="0"/>
                </a:moveTo>
                <a:lnTo>
                  <a:pt x="0" y="0"/>
                </a:lnTo>
                <a:lnTo>
                  <a:pt x="0" y="2444026"/>
                </a:lnTo>
                <a:lnTo>
                  <a:pt x="6311646" y="2444026"/>
                </a:lnTo>
                <a:lnTo>
                  <a:pt x="6311646" y="0"/>
                </a:lnTo>
                <a:close/>
              </a:path>
            </a:pathLst>
          </a:custGeom>
          <a:solidFill>
            <a:srgbClr val="F3F8E5"/>
          </a:solidFill>
        </p:spPr>
        <p:txBody>
          <a:bodyPr wrap="square" lIns="0" tIns="0" rIns="0" bIns="0" rtlCol="0"/>
          <a:lstStyle/>
          <a:p>
            <a:endParaRPr/>
          </a:p>
        </p:txBody>
      </p:sp>
      <p:cxnSp>
        <p:nvCxnSpPr>
          <p:cNvPr id="97" name="Straight Connector 96">
            <a:extLst>
              <a:ext uri="{FF2B5EF4-FFF2-40B4-BE49-F238E27FC236}">
                <a16:creationId xmlns:a16="http://schemas.microsoft.com/office/drawing/2014/main" id="{D36C6A1A-38A2-3141-F709-FFDC08D57C21}"/>
              </a:ext>
            </a:extLst>
          </p:cNvPr>
          <p:cNvCxnSpPr>
            <a:cxnSpLocks/>
          </p:cNvCxnSpPr>
          <p:nvPr/>
        </p:nvCxnSpPr>
        <p:spPr>
          <a:xfrm>
            <a:off x="3778250" y="3736378"/>
            <a:ext cx="0" cy="585930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object 2"/>
          <p:cNvSpPr txBox="1">
            <a:spLocks noGrp="1"/>
          </p:cNvSpPr>
          <p:nvPr>
            <p:ph type="title"/>
          </p:nvPr>
        </p:nvSpPr>
        <p:spPr/>
        <p:txBody>
          <a:bodyPr/>
          <a:lstStyle/>
          <a:p>
            <a:br>
              <a:rPr lang="en-GB" dirty="0"/>
            </a:br>
            <a:r>
              <a:rPr lang="en-GB" dirty="0"/>
              <a:t>10 years of improving care</a:t>
            </a:r>
          </a:p>
        </p:txBody>
      </p:sp>
      <p:sp>
        <p:nvSpPr>
          <p:cNvPr id="8" name="object 8"/>
          <p:cNvSpPr txBox="1">
            <a:spLocks noGrp="1"/>
          </p:cNvSpPr>
          <p:nvPr>
            <p:ph type="ftr" sz="quarter" idx="10"/>
          </p:nvPr>
        </p:nvSpPr>
        <p:spPr/>
        <p:txBody>
          <a:bodyPr/>
          <a:lstStyle/>
          <a:p>
            <a:r>
              <a:rPr lang="en-GB"/>
              <a:t>Healthwatch Doncaster Annual Report 2022-23</a:t>
            </a:r>
            <a:endParaRPr lang="en-GB" dirty="0"/>
          </a:p>
        </p:txBody>
      </p:sp>
      <p:sp>
        <p:nvSpPr>
          <p:cNvPr id="7" name="object 7"/>
          <p:cNvSpPr txBox="1">
            <a:spLocks noGrp="1"/>
          </p:cNvSpPr>
          <p:nvPr>
            <p:ph type="sldNum" sz="quarter" idx="11"/>
          </p:nvPr>
        </p:nvSpPr>
        <p:spPr/>
        <p:txBody>
          <a:bodyPr/>
          <a:lstStyle/>
          <a:p>
            <a:fld id="{81D60167-4931-47E6-BA6A-407CBD079E47}" type="slidenum">
              <a:rPr lang="en-GB" smtClean="0"/>
              <a:pPr/>
              <a:t>7</a:t>
            </a:fld>
            <a:endParaRPr lang="en-GB" dirty="0"/>
          </a:p>
        </p:txBody>
      </p:sp>
      <p:sp>
        <p:nvSpPr>
          <p:cNvPr id="25" name="Text Placeholder 24">
            <a:extLst>
              <a:ext uri="{FF2B5EF4-FFF2-40B4-BE49-F238E27FC236}">
                <a16:creationId xmlns:a16="http://schemas.microsoft.com/office/drawing/2014/main" id="{02FD5EE1-9326-AC3E-EEBC-C1E07BA0E328}"/>
              </a:ext>
            </a:extLst>
          </p:cNvPr>
          <p:cNvSpPr>
            <a:spLocks noGrp="1"/>
          </p:cNvSpPr>
          <p:nvPr>
            <p:ph type="body" sz="quarter" idx="12"/>
          </p:nvPr>
        </p:nvSpPr>
        <p:spPr>
          <a:xfrm>
            <a:off x="501650" y="1674951"/>
            <a:ext cx="5952938" cy="778391"/>
          </a:xfrm>
        </p:spPr>
        <p:txBody>
          <a:bodyPr/>
          <a:lstStyle/>
          <a:p>
            <a:r>
              <a:rPr lang="en-GB" sz="1200" dirty="0"/>
              <a:t>This year marks a special milestone for Healthwatch. Over the last ten years, people have shared their experiences, good and bad, to help improve health and social care. A big thank you to all our Healthwatch Heroes that have stepped up and inspired change. Here are a few of our highlights:</a:t>
            </a:r>
          </a:p>
        </p:txBody>
      </p:sp>
      <p:sp>
        <p:nvSpPr>
          <p:cNvPr id="12" name="object 8">
            <a:extLst>
              <a:ext uri="{FF2B5EF4-FFF2-40B4-BE49-F238E27FC236}">
                <a16:creationId xmlns:a16="http://schemas.microsoft.com/office/drawing/2014/main" id="{DC3598BB-EF82-4197-1825-329DC7F33C59}"/>
              </a:ext>
            </a:extLst>
          </p:cNvPr>
          <p:cNvSpPr txBox="1"/>
          <p:nvPr/>
        </p:nvSpPr>
        <p:spPr>
          <a:xfrm>
            <a:off x="695283" y="3343532"/>
            <a:ext cx="2336648" cy="1461939"/>
          </a:xfrm>
          <a:prstGeom prst="rect">
            <a:avLst/>
          </a:prstGeom>
        </p:spPr>
        <p:txBody>
          <a:bodyPr vert="horz" wrap="square" lIns="0" tIns="0" rIns="0" bIns="0" rtlCol="0">
            <a:spAutoFit/>
          </a:bodyPr>
          <a:lstStyle/>
          <a:p>
            <a:pPr marR="5080" algn="r">
              <a:spcAft>
                <a:spcPts val="600"/>
              </a:spcAft>
            </a:pPr>
            <a:r>
              <a:rPr lang="en-GB" b="1" dirty="0">
                <a:solidFill>
                  <a:schemeClr val="accent6"/>
                </a:solidFill>
                <a:latin typeface="Poppins SemiBold" pitchFamily="2" charset="77"/>
                <a:cs typeface="Poppins SemiBold" pitchFamily="2" charset="77"/>
              </a:rPr>
              <a:t>Vaccine confidence</a:t>
            </a:r>
          </a:p>
          <a:p>
            <a:pPr marR="5080" algn="r"/>
            <a:r>
              <a:rPr sz="1200" dirty="0">
                <a:solidFill>
                  <a:schemeClr val="tx1"/>
                </a:solidFill>
                <a:latin typeface="Poppins Light" pitchFamily="2" charset="77"/>
                <a:cs typeface="Poppins Light" pitchFamily="2" charset="77"/>
              </a:rPr>
              <a:t>Our research exploring vaccine confidence with people from different backgrounds provided vital lessons for public health campaigns.</a:t>
            </a:r>
          </a:p>
        </p:txBody>
      </p:sp>
      <p:sp>
        <p:nvSpPr>
          <p:cNvPr id="23" name="object 19">
            <a:extLst>
              <a:ext uri="{FF2B5EF4-FFF2-40B4-BE49-F238E27FC236}">
                <a16:creationId xmlns:a16="http://schemas.microsoft.com/office/drawing/2014/main" id="{6A6BCBCE-119C-3D5D-72A2-CEA695E31BBB}"/>
              </a:ext>
            </a:extLst>
          </p:cNvPr>
          <p:cNvSpPr txBox="1"/>
          <p:nvPr/>
        </p:nvSpPr>
        <p:spPr>
          <a:xfrm>
            <a:off x="1660838" y="2838238"/>
            <a:ext cx="4237057" cy="259045"/>
          </a:xfrm>
          <a:prstGeom prst="rect">
            <a:avLst/>
          </a:prstGeom>
        </p:spPr>
        <p:txBody>
          <a:bodyPr vert="horz" wrap="square" lIns="0" tIns="12700" rIns="0" bIns="0" rtlCol="0" anchor="t">
            <a:spAutoFit/>
          </a:bodyPr>
          <a:lstStyle/>
          <a:p>
            <a:pPr marL="12700" algn="ctr">
              <a:spcBef>
                <a:spcPts val="100"/>
              </a:spcBef>
            </a:pPr>
            <a:r>
              <a:rPr lang="en-GB" sz="1600" b="1" spc="-30" dirty="0">
                <a:solidFill>
                  <a:srgbClr val="E73E97"/>
                </a:solidFill>
                <a:latin typeface="Poppins"/>
                <a:cs typeface="Poppins"/>
              </a:rPr>
              <a:t>How have we made care better, together?</a:t>
            </a:r>
            <a:endParaRPr dirty="0"/>
          </a:p>
        </p:txBody>
      </p:sp>
      <p:sp>
        <p:nvSpPr>
          <p:cNvPr id="27" name="object 22">
            <a:extLst>
              <a:ext uri="{FF2B5EF4-FFF2-40B4-BE49-F238E27FC236}">
                <a16:creationId xmlns:a16="http://schemas.microsoft.com/office/drawing/2014/main" id="{4D35198A-4EFC-E9E8-B517-874645AA9C59}"/>
              </a:ext>
            </a:extLst>
          </p:cNvPr>
          <p:cNvSpPr/>
          <p:nvPr/>
        </p:nvSpPr>
        <p:spPr>
          <a:xfrm>
            <a:off x="3720294" y="9553087"/>
            <a:ext cx="114300" cy="61594"/>
          </a:xfrm>
          <a:custGeom>
            <a:avLst/>
            <a:gdLst/>
            <a:ahLst/>
            <a:cxnLst/>
            <a:rect l="l" t="t" r="r" b="b"/>
            <a:pathLst>
              <a:path w="114300" h="61595">
                <a:moveTo>
                  <a:pt x="113753" y="0"/>
                </a:moveTo>
                <a:lnTo>
                  <a:pt x="56870" y="61175"/>
                </a:lnTo>
                <a:lnTo>
                  <a:pt x="0" y="0"/>
                </a:lnTo>
              </a:path>
            </a:pathLst>
          </a:custGeom>
          <a:ln w="22288">
            <a:solidFill>
              <a:srgbClr val="004F6B"/>
            </a:solidFill>
          </a:ln>
        </p:spPr>
        <p:txBody>
          <a:bodyPr wrap="square" lIns="0" tIns="0" rIns="0" bIns="0" rtlCol="0"/>
          <a:lstStyle/>
          <a:p>
            <a:endParaRPr/>
          </a:p>
        </p:txBody>
      </p:sp>
      <p:pic>
        <p:nvPicPr>
          <p:cNvPr id="66" name="Graphic 65">
            <a:extLst>
              <a:ext uri="{FF2B5EF4-FFF2-40B4-BE49-F238E27FC236}">
                <a16:creationId xmlns:a16="http://schemas.microsoft.com/office/drawing/2014/main" id="{CA129164-1D6C-CB6C-0CE5-E0767723680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9634" y="375327"/>
            <a:ext cx="2389587" cy="475849"/>
          </a:xfrm>
          <a:prstGeom prst="rect">
            <a:avLst/>
          </a:prstGeom>
        </p:spPr>
      </p:pic>
      <p:sp>
        <p:nvSpPr>
          <p:cNvPr id="69" name="Oval 68">
            <a:extLst>
              <a:ext uri="{FF2B5EF4-FFF2-40B4-BE49-F238E27FC236}">
                <a16:creationId xmlns:a16="http://schemas.microsoft.com/office/drawing/2014/main" id="{6C16C682-45B8-64FA-BAC6-C850F3CBB1BF}"/>
              </a:ext>
            </a:extLst>
          </p:cNvPr>
          <p:cNvSpPr/>
          <p:nvPr/>
        </p:nvSpPr>
        <p:spPr>
          <a:xfrm>
            <a:off x="3731184" y="3677673"/>
            <a:ext cx="94088" cy="94088"/>
          </a:xfrm>
          <a:prstGeom prst="ellipse">
            <a:avLst/>
          </a:prstGeom>
          <a:solidFill>
            <a:srgbClr val="F3F8E5"/>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B379317F-DA92-3E2C-8331-5E44B73D7CAE}"/>
              </a:ext>
            </a:extLst>
          </p:cNvPr>
          <p:cNvSpPr/>
          <p:nvPr/>
        </p:nvSpPr>
        <p:spPr>
          <a:xfrm>
            <a:off x="3729812" y="4864598"/>
            <a:ext cx="94088" cy="94088"/>
          </a:xfrm>
          <a:prstGeom prst="ellipse">
            <a:avLst/>
          </a:prstGeom>
          <a:solidFill>
            <a:srgbClr val="F3F8E5"/>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E8B4FB2C-8F47-0444-0B11-0E8B6D7E328B}"/>
              </a:ext>
            </a:extLst>
          </p:cNvPr>
          <p:cNvSpPr/>
          <p:nvPr/>
        </p:nvSpPr>
        <p:spPr>
          <a:xfrm>
            <a:off x="3729812" y="6114831"/>
            <a:ext cx="94088" cy="94088"/>
          </a:xfrm>
          <a:prstGeom prst="ellipse">
            <a:avLst/>
          </a:prstGeom>
          <a:solidFill>
            <a:srgbClr val="F3F8E5"/>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C97D136-4044-8F49-4F51-33293637BED4}"/>
              </a:ext>
            </a:extLst>
          </p:cNvPr>
          <p:cNvSpPr/>
          <p:nvPr/>
        </p:nvSpPr>
        <p:spPr>
          <a:xfrm>
            <a:off x="3729812" y="7242385"/>
            <a:ext cx="94088" cy="94088"/>
          </a:xfrm>
          <a:prstGeom prst="ellipse">
            <a:avLst/>
          </a:prstGeom>
          <a:solidFill>
            <a:srgbClr val="F3F8E5"/>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0A2009F6-D19C-C60C-AF56-439F4B3C5477}"/>
              </a:ext>
            </a:extLst>
          </p:cNvPr>
          <p:cNvSpPr/>
          <p:nvPr/>
        </p:nvSpPr>
        <p:spPr>
          <a:xfrm>
            <a:off x="3729812" y="8385745"/>
            <a:ext cx="94088" cy="94088"/>
          </a:xfrm>
          <a:prstGeom prst="ellipse">
            <a:avLst/>
          </a:prstGeom>
          <a:solidFill>
            <a:srgbClr val="F3F8E5"/>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bject 8">
            <a:extLst>
              <a:ext uri="{FF2B5EF4-FFF2-40B4-BE49-F238E27FC236}">
                <a16:creationId xmlns:a16="http://schemas.microsoft.com/office/drawing/2014/main" id="{5A2746B7-4B47-50A5-C37D-894D70409DA7}"/>
              </a:ext>
            </a:extLst>
          </p:cNvPr>
          <p:cNvSpPr txBox="1"/>
          <p:nvPr/>
        </p:nvSpPr>
        <p:spPr>
          <a:xfrm>
            <a:off x="624329" y="5994825"/>
            <a:ext cx="2403183" cy="1277273"/>
          </a:xfrm>
          <a:prstGeom prst="rect">
            <a:avLst/>
          </a:prstGeom>
        </p:spPr>
        <p:txBody>
          <a:bodyPr vert="horz" wrap="square" lIns="0" tIns="0" rIns="0" bIns="0" rtlCol="0">
            <a:spAutoFit/>
          </a:bodyPr>
          <a:lstStyle/>
          <a:p>
            <a:pPr marR="5080" algn="r">
              <a:spcAft>
                <a:spcPts val="600"/>
              </a:spcAft>
            </a:pPr>
            <a:r>
              <a:rPr lang="en-GB" b="1" dirty="0">
                <a:solidFill>
                  <a:schemeClr val="accent6"/>
                </a:solidFill>
                <a:latin typeface="Poppins SemiBold" pitchFamily="2" charset="77"/>
                <a:cs typeface="Poppins SemiBold" pitchFamily="2" charset="77"/>
              </a:rPr>
              <a:t>Patient transport</a:t>
            </a:r>
          </a:p>
          <a:p>
            <a:pPr marR="5080" algn="r"/>
            <a:r>
              <a:rPr lang="en-GB" sz="1200" dirty="0">
                <a:solidFill>
                  <a:schemeClr val="tx1"/>
                </a:solidFill>
                <a:latin typeface="Poppins Light" pitchFamily="2" charset="77"/>
                <a:cs typeface="Poppins Light" pitchFamily="2" charset="77"/>
              </a:rPr>
              <a:t>NHS England announced improvements to non‑emergency patient transport services thanks to public feedback.</a:t>
            </a:r>
          </a:p>
        </p:txBody>
      </p:sp>
      <p:pic>
        <p:nvPicPr>
          <p:cNvPr id="20" name="Graphic 19">
            <a:extLst>
              <a:ext uri="{FF2B5EF4-FFF2-40B4-BE49-F238E27FC236}">
                <a16:creationId xmlns:a16="http://schemas.microsoft.com/office/drawing/2014/main" id="{B1C3412A-AA00-91A4-8A66-04EF387E6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0489" y="3426863"/>
            <a:ext cx="460886" cy="580375"/>
          </a:xfrm>
          <a:prstGeom prst="rect">
            <a:avLst/>
          </a:prstGeom>
        </p:spPr>
      </p:pic>
      <p:pic>
        <p:nvPicPr>
          <p:cNvPr id="22" name="Graphic 21">
            <a:extLst>
              <a:ext uri="{FF2B5EF4-FFF2-40B4-BE49-F238E27FC236}">
                <a16:creationId xmlns:a16="http://schemas.microsoft.com/office/drawing/2014/main" id="{42E27B02-377E-0CC5-AD7B-4E7760A57B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69570" y="5994824"/>
            <a:ext cx="485999" cy="324000"/>
          </a:xfrm>
          <a:prstGeom prst="rect">
            <a:avLst/>
          </a:prstGeom>
        </p:spPr>
      </p:pic>
      <p:sp>
        <p:nvSpPr>
          <p:cNvPr id="6" name="object 8">
            <a:extLst>
              <a:ext uri="{FF2B5EF4-FFF2-40B4-BE49-F238E27FC236}">
                <a16:creationId xmlns:a16="http://schemas.microsoft.com/office/drawing/2014/main" id="{D6AA9FE9-15B2-C146-D17B-7CE41658C043}"/>
              </a:ext>
            </a:extLst>
          </p:cNvPr>
          <p:cNvSpPr txBox="1"/>
          <p:nvPr/>
        </p:nvSpPr>
        <p:spPr>
          <a:xfrm>
            <a:off x="4517290" y="4610034"/>
            <a:ext cx="2410463" cy="1738938"/>
          </a:xfrm>
          <a:prstGeom prst="rect">
            <a:avLst/>
          </a:prstGeom>
        </p:spPr>
        <p:txBody>
          <a:bodyPr vert="horz" wrap="square" lIns="0" tIns="0" rIns="0" bIns="0" rtlCol="0">
            <a:spAutoFit/>
          </a:bodyPr>
          <a:lstStyle/>
          <a:p>
            <a:pPr marR="5080" algn="l">
              <a:spcAft>
                <a:spcPts val="600"/>
              </a:spcAft>
            </a:pPr>
            <a:r>
              <a:rPr lang="en-GB" b="1" dirty="0">
                <a:solidFill>
                  <a:schemeClr val="accent6"/>
                </a:solidFill>
                <a:latin typeface="Poppins SemiBold" pitchFamily="2" charset="77"/>
                <a:cs typeface="Poppins SemiBold" pitchFamily="2" charset="77"/>
              </a:rPr>
              <a:t>Missed Appointments</a:t>
            </a:r>
          </a:p>
          <a:p>
            <a:pPr marR="5080" algn="l"/>
            <a:r>
              <a:rPr lang="en-GB" sz="1200" dirty="0">
                <a:solidFill>
                  <a:schemeClr val="tx1"/>
                </a:solidFill>
                <a:latin typeface="Poppins Light" pitchFamily="2" charset="77"/>
                <a:cs typeface="Poppins Light" pitchFamily="2" charset="77"/>
              </a:rPr>
              <a:t>By working with Doncaster Bassetlaw Hospital Trust we influenced the implementation of text messages and digital letters to avoid missed appointments..</a:t>
            </a:r>
          </a:p>
        </p:txBody>
      </p:sp>
      <p:sp>
        <p:nvSpPr>
          <p:cNvPr id="9" name="object 8">
            <a:extLst>
              <a:ext uri="{FF2B5EF4-FFF2-40B4-BE49-F238E27FC236}">
                <a16:creationId xmlns:a16="http://schemas.microsoft.com/office/drawing/2014/main" id="{F743C95D-D68E-930A-030A-62CAD347C8B0}"/>
              </a:ext>
            </a:extLst>
          </p:cNvPr>
          <p:cNvSpPr txBox="1"/>
          <p:nvPr/>
        </p:nvSpPr>
        <p:spPr>
          <a:xfrm>
            <a:off x="4511866" y="6880931"/>
            <a:ext cx="2332815" cy="1646605"/>
          </a:xfrm>
          <a:prstGeom prst="rect">
            <a:avLst/>
          </a:prstGeom>
        </p:spPr>
        <p:txBody>
          <a:bodyPr vert="horz" wrap="square" lIns="0" tIns="0" rIns="0" bIns="0" rtlCol="0">
            <a:spAutoFit/>
          </a:bodyPr>
          <a:lstStyle/>
          <a:p>
            <a:pPr marR="5080" algn="l">
              <a:spcAft>
                <a:spcPts val="600"/>
              </a:spcAft>
            </a:pPr>
            <a:r>
              <a:rPr lang="en-GB" b="1" dirty="0">
                <a:solidFill>
                  <a:schemeClr val="accent6"/>
                </a:solidFill>
                <a:latin typeface="Poppins SemiBold" pitchFamily="2" charset="77"/>
                <a:cs typeface="Poppins SemiBold" pitchFamily="2" charset="77"/>
              </a:rPr>
              <a:t>100 Day Improvement Challenge</a:t>
            </a:r>
          </a:p>
          <a:p>
            <a:pPr marR="5080" algn="l">
              <a:spcAft>
                <a:spcPts val="600"/>
              </a:spcAft>
            </a:pPr>
            <a:r>
              <a:rPr lang="en-GB" sz="1200" dirty="0">
                <a:solidFill>
                  <a:schemeClr val="tx1"/>
                </a:solidFill>
                <a:latin typeface="Poppins Light" pitchFamily="2" charset="77"/>
                <a:cs typeface="Poppins Light" pitchFamily="2" charset="77"/>
              </a:rPr>
              <a:t>Support services within Doncaster Bassetlaw Hospital Trust to significantly improve within a rapid time frame.</a:t>
            </a:r>
            <a:endParaRPr lang="en-GB" sz="1200" dirty="0">
              <a:solidFill>
                <a:schemeClr val="accent6"/>
              </a:solidFill>
              <a:latin typeface="Poppins SemiBold" pitchFamily="2" charset="77"/>
              <a:cs typeface="Poppins SemiBold" pitchFamily="2" charset="77"/>
            </a:endParaRPr>
          </a:p>
        </p:txBody>
      </p:sp>
      <p:sp>
        <p:nvSpPr>
          <p:cNvPr id="11" name="object 8">
            <a:extLst>
              <a:ext uri="{FF2B5EF4-FFF2-40B4-BE49-F238E27FC236}">
                <a16:creationId xmlns:a16="http://schemas.microsoft.com/office/drawing/2014/main" id="{E5DAD708-EE57-189C-2CF4-29205C0AE482}"/>
              </a:ext>
            </a:extLst>
          </p:cNvPr>
          <p:cNvSpPr txBox="1"/>
          <p:nvPr/>
        </p:nvSpPr>
        <p:spPr>
          <a:xfrm>
            <a:off x="787862" y="8064351"/>
            <a:ext cx="2344527" cy="1646605"/>
          </a:xfrm>
          <a:prstGeom prst="rect">
            <a:avLst/>
          </a:prstGeom>
        </p:spPr>
        <p:txBody>
          <a:bodyPr vert="horz" wrap="square" lIns="0" tIns="0" rIns="0" bIns="0" rtlCol="0">
            <a:spAutoFit/>
          </a:bodyPr>
          <a:lstStyle/>
          <a:p>
            <a:pPr marR="5080" algn="r">
              <a:spcAft>
                <a:spcPts val="600"/>
              </a:spcAft>
            </a:pPr>
            <a:r>
              <a:rPr lang="en-GB" b="1" dirty="0">
                <a:solidFill>
                  <a:schemeClr val="accent6"/>
                </a:solidFill>
                <a:latin typeface="Poppins SemiBold" pitchFamily="2" charset="77"/>
                <a:cs typeface="Poppins SemiBold" pitchFamily="2" charset="77"/>
              </a:rPr>
              <a:t>Waiting list support</a:t>
            </a:r>
          </a:p>
          <a:p>
            <a:pPr marR="5080" algn="r"/>
            <a:r>
              <a:rPr lang="en-GB" sz="1200" dirty="0">
                <a:solidFill>
                  <a:schemeClr val="tx1"/>
                </a:solidFill>
                <a:latin typeface="Poppins Light" pitchFamily="2" charset="77"/>
                <a:cs typeface="Poppins Light" pitchFamily="2" charset="77"/>
              </a:rPr>
              <a:t>After we and other organisations called for an urgent response to hospital waiting lists, and better interim communication  and support, the NHS set out a recovery plan to address the backlog.</a:t>
            </a:r>
          </a:p>
        </p:txBody>
      </p:sp>
      <p:pic>
        <p:nvPicPr>
          <p:cNvPr id="5" name="Picture 4" descr="A picture containing clock, circle, wall clock, quartz clock&#10;&#10;Description automatically generated">
            <a:extLst>
              <a:ext uri="{FF2B5EF4-FFF2-40B4-BE49-F238E27FC236}">
                <a16:creationId xmlns:a16="http://schemas.microsoft.com/office/drawing/2014/main" id="{8FD2018F-0F5C-B362-E69F-B0C406D215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5126" y="6880931"/>
            <a:ext cx="540000" cy="540000"/>
          </a:xfrm>
          <a:prstGeom prst="rect">
            <a:avLst/>
          </a:prstGeom>
        </p:spPr>
      </p:pic>
      <p:pic>
        <p:nvPicPr>
          <p:cNvPr id="14" name="Picture 13" descr="A picture containing screenshot, circle, graphics, colorfulness&#10;&#10;Description automatically generated">
            <a:extLst>
              <a:ext uri="{FF2B5EF4-FFF2-40B4-BE49-F238E27FC236}">
                <a16:creationId xmlns:a16="http://schemas.microsoft.com/office/drawing/2014/main" id="{7D579D24-2856-D1EE-5920-756976306F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3619" y="4550861"/>
            <a:ext cx="540000" cy="540000"/>
          </a:xfrm>
          <a:prstGeom prst="rect">
            <a:avLst/>
          </a:prstGeom>
        </p:spPr>
      </p:pic>
      <p:pic>
        <p:nvPicPr>
          <p:cNvPr id="4" name="Graphic 3">
            <a:extLst>
              <a:ext uri="{FF2B5EF4-FFF2-40B4-BE49-F238E27FC236}">
                <a16:creationId xmlns:a16="http://schemas.microsoft.com/office/drawing/2014/main" id="{88CD7C6D-DEC4-2037-C051-36576FC237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00495" y="7990650"/>
            <a:ext cx="514517" cy="5368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rotWithShape="1">
          <a:blip r:embed="rId2" cstate="print">
            <a:extLst>
              <a:ext uri="{28A0092B-C50C-407E-A947-70E740481C1C}">
                <a14:useLocalDpi xmlns:a14="http://schemas.microsoft.com/office/drawing/2010/main" val="0"/>
              </a:ext>
            </a:extLst>
          </a:blip>
          <a:srcRect t="15992" b="8581"/>
          <a:stretch/>
        </p:blipFill>
        <p:spPr>
          <a:xfrm>
            <a:off x="1690429" y="0"/>
            <a:ext cx="4754616" cy="6430297"/>
          </a:xfrm>
          <a:prstGeom prst="rect">
            <a:avLst/>
          </a:prstGeom>
        </p:spPr>
      </p:pic>
      <p:sp>
        <p:nvSpPr>
          <p:cNvPr id="5" name="object 5"/>
          <p:cNvSpPr txBox="1"/>
          <p:nvPr/>
        </p:nvSpPr>
        <p:spPr>
          <a:xfrm>
            <a:off x="503999" y="5341549"/>
            <a:ext cx="6548502" cy="575945"/>
          </a:xfrm>
          <a:prstGeom prst="rect">
            <a:avLst/>
          </a:prstGeom>
          <a:solidFill>
            <a:srgbClr val="004F6B"/>
          </a:solidFill>
        </p:spPr>
        <p:txBody>
          <a:bodyPr vert="horz" wrap="square" lIns="0" tIns="104140" rIns="0" bIns="0" rtlCol="0">
            <a:noAutofit/>
          </a:bodyPr>
          <a:lstStyle/>
          <a:p>
            <a:pPr marL="215900">
              <a:lnSpc>
                <a:spcPct val="100000"/>
              </a:lnSpc>
              <a:spcBef>
                <a:spcPts val="820"/>
              </a:spcBef>
            </a:pPr>
            <a:endParaRPr sz="2400" b="1" dirty="0">
              <a:latin typeface="Poppins SemiBold" pitchFamily="2" charset="77"/>
              <a:cs typeface="Poppins SemiBold" pitchFamily="2" charset="77"/>
            </a:endParaRPr>
          </a:p>
        </p:txBody>
      </p:sp>
      <p:sp>
        <p:nvSpPr>
          <p:cNvPr id="9" name="object 9"/>
          <p:cNvSpPr txBox="1">
            <a:spLocks noGrp="1"/>
          </p:cNvSpPr>
          <p:nvPr>
            <p:ph type="ftr" sz="quarter" idx="10"/>
          </p:nvPr>
        </p:nvSpPr>
        <p:spPr/>
        <p:txBody>
          <a:bodyPr/>
          <a:lstStyle/>
          <a:p>
            <a:r>
              <a:rPr lang="en-GB"/>
              <a:t>Healthwatch Doncaster Annual Report 2022-23</a:t>
            </a:r>
            <a:endParaRPr lang="en-GB" dirty="0"/>
          </a:p>
        </p:txBody>
      </p:sp>
      <p:sp>
        <p:nvSpPr>
          <p:cNvPr id="8" name="object 8"/>
          <p:cNvSpPr txBox="1">
            <a:spLocks noGrp="1"/>
          </p:cNvSpPr>
          <p:nvPr>
            <p:ph type="sldNum" sz="quarter" idx="11"/>
          </p:nvPr>
        </p:nvSpPr>
        <p:spPr/>
        <p:txBody>
          <a:bodyPr/>
          <a:lstStyle/>
          <a:p>
            <a:fld id="{81D60167-4931-47E6-BA6A-407CBD079E47}" type="slidenum">
              <a:rPr lang="en-GB" dirty="0"/>
              <a:pPr/>
              <a:t>8</a:t>
            </a:fld>
            <a:endParaRPr lang="en-GB" dirty="0"/>
          </a:p>
        </p:txBody>
      </p:sp>
      <p:sp>
        <p:nvSpPr>
          <p:cNvPr id="11" name="Freeform 10">
            <a:extLst>
              <a:ext uri="{FF2B5EF4-FFF2-40B4-BE49-F238E27FC236}">
                <a16:creationId xmlns:a16="http://schemas.microsoft.com/office/drawing/2014/main" id="{0CA8713F-A3D5-00DD-81D5-973ACD77EAC8}"/>
              </a:ext>
            </a:extLst>
          </p:cNvPr>
          <p:cNvSpPr/>
          <p:nvPr/>
        </p:nvSpPr>
        <p:spPr>
          <a:xfrm>
            <a:off x="3590992" y="5035458"/>
            <a:ext cx="895150" cy="904774"/>
          </a:xfrm>
          <a:custGeom>
            <a:avLst/>
            <a:gdLst>
              <a:gd name="connsiteX0" fmla="*/ 495701 w 895150"/>
              <a:gd name="connsiteY0" fmla="*/ 0 h 904774"/>
              <a:gd name="connsiteX1" fmla="*/ 558265 w 895150"/>
              <a:gd name="connsiteY1" fmla="*/ 57751 h 904774"/>
              <a:gd name="connsiteX2" fmla="*/ 620830 w 895150"/>
              <a:gd name="connsiteY2" fmla="*/ 269507 h 904774"/>
              <a:gd name="connsiteX3" fmla="*/ 765209 w 895150"/>
              <a:gd name="connsiteY3" fmla="*/ 327258 h 904774"/>
              <a:gd name="connsiteX4" fmla="*/ 871087 w 895150"/>
              <a:gd name="connsiteY4" fmla="*/ 360947 h 904774"/>
              <a:gd name="connsiteX5" fmla="*/ 895150 w 895150"/>
              <a:gd name="connsiteY5" fmla="*/ 394635 h 904774"/>
              <a:gd name="connsiteX6" fmla="*/ 880712 w 895150"/>
              <a:gd name="connsiteY6" fmla="*/ 437949 h 904774"/>
              <a:gd name="connsiteX7" fmla="*/ 818148 w 895150"/>
              <a:gd name="connsiteY7" fmla="*/ 510138 h 904774"/>
              <a:gd name="connsiteX8" fmla="*/ 693019 w 895150"/>
              <a:gd name="connsiteY8" fmla="*/ 596766 h 904774"/>
              <a:gd name="connsiteX9" fmla="*/ 673769 w 895150"/>
              <a:gd name="connsiteY9" fmla="*/ 668955 h 904774"/>
              <a:gd name="connsiteX10" fmla="*/ 678581 w 895150"/>
              <a:gd name="connsiteY10" fmla="*/ 837397 h 904774"/>
              <a:gd name="connsiteX11" fmla="*/ 664143 w 895150"/>
              <a:gd name="connsiteY11" fmla="*/ 885524 h 904774"/>
              <a:gd name="connsiteX12" fmla="*/ 630455 w 895150"/>
              <a:gd name="connsiteY12" fmla="*/ 904774 h 904774"/>
              <a:gd name="connsiteX13" fmla="*/ 529390 w 895150"/>
              <a:gd name="connsiteY13" fmla="*/ 856648 h 904774"/>
              <a:gd name="connsiteX14" fmla="*/ 399449 w 895150"/>
              <a:gd name="connsiteY14" fmla="*/ 765208 h 904774"/>
              <a:gd name="connsiteX15" fmla="*/ 399449 w 895150"/>
              <a:gd name="connsiteY15" fmla="*/ 765208 h 904774"/>
              <a:gd name="connsiteX16" fmla="*/ 154004 w 895150"/>
              <a:gd name="connsiteY16" fmla="*/ 827772 h 904774"/>
              <a:gd name="connsiteX17" fmla="*/ 101065 w 895150"/>
              <a:gd name="connsiteY17" fmla="*/ 818147 h 904774"/>
              <a:gd name="connsiteX18" fmla="*/ 86628 w 895150"/>
              <a:gd name="connsiteY18" fmla="*/ 765208 h 904774"/>
              <a:gd name="connsiteX19" fmla="*/ 149192 w 895150"/>
              <a:gd name="connsiteY19" fmla="*/ 529389 h 904774"/>
              <a:gd name="connsiteX20" fmla="*/ 115503 w 895150"/>
              <a:gd name="connsiteY20" fmla="*/ 466825 h 904774"/>
              <a:gd name="connsiteX21" fmla="*/ 0 w 895150"/>
              <a:gd name="connsiteY21" fmla="*/ 308008 h 904774"/>
              <a:gd name="connsiteX22" fmla="*/ 19251 w 895150"/>
              <a:gd name="connsiteY22" fmla="*/ 255069 h 904774"/>
              <a:gd name="connsiteX23" fmla="*/ 77002 w 895150"/>
              <a:gd name="connsiteY23" fmla="*/ 235818 h 904774"/>
              <a:gd name="connsiteX24" fmla="*/ 279133 w 895150"/>
              <a:gd name="connsiteY24" fmla="*/ 235818 h 904774"/>
              <a:gd name="connsiteX25" fmla="*/ 327259 w 895150"/>
              <a:gd name="connsiteY25" fmla="*/ 197317 h 904774"/>
              <a:gd name="connsiteX26" fmla="*/ 442762 w 895150"/>
              <a:gd name="connsiteY26" fmla="*/ 33688 h 904774"/>
              <a:gd name="connsiteX27" fmla="*/ 495701 w 895150"/>
              <a:gd name="connsiteY27" fmla="*/ 0 h 90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150" h="904774">
                <a:moveTo>
                  <a:pt x="495701" y="0"/>
                </a:moveTo>
                <a:lnTo>
                  <a:pt x="558265" y="57751"/>
                </a:lnTo>
                <a:lnTo>
                  <a:pt x="620830" y="269507"/>
                </a:lnTo>
                <a:lnTo>
                  <a:pt x="765209" y="327258"/>
                </a:lnTo>
                <a:lnTo>
                  <a:pt x="871087" y="360947"/>
                </a:lnTo>
                <a:lnTo>
                  <a:pt x="895150" y="394635"/>
                </a:lnTo>
                <a:lnTo>
                  <a:pt x="880712" y="437949"/>
                </a:lnTo>
                <a:lnTo>
                  <a:pt x="818148" y="510138"/>
                </a:lnTo>
                <a:lnTo>
                  <a:pt x="693019" y="596766"/>
                </a:lnTo>
                <a:lnTo>
                  <a:pt x="673769" y="668955"/>
                </a:lnTo>
                <a:lnTo>
                  <a:pt x="678581" y="837397"/>
                </a:lnTo>
                <a:lnTo>
                  <a:pt x="664143" y="885524"/>
                </a:lnTo>
                <a:lnTo>
                  <a:pt x="630455" y="904774"/>
                </a:lnTo>
                <a:lnTo>
                  <a:pt x="529390" y="856648"/>
                </a:lnTo>
                <a:lnTo>
                  <a:pt x="399449" y="765208"/>
                </a:lnTo>
                <a:lnTo>
                  <a:pt x="399449" y="765208"/>
                </a:lnTo>
                <a:lnTo>
                  <a:pt x="154004" y="827772"/>
                </a:lnTo>
                <a:lnTo>
                  <a:pt x="101065" y="818147"/>
                </a:lnTo>
                <a:lnTo>
                  <a:pt x="86628" y="765208"/>
                </a:lnTo>
                <a:lnTo>
                  <a:pt x="149192" y="529389"/>
                </a:lnTo>
                <a:lnTo>
                  <a:pt x="115503" y="466825"/>
                </a:lnTo>
                <a:lnTo>
                  <a:pt x="0" y="308008"/>
                </a:lnTo>
                <a:lnTo>
                  <a:pt x="19251" y="255069"/>
                </a:lnTo>
                <a:lnTo>
                  <a:pt x="77002" y="235818"/>
                </a:lnTo>
                <a:lnTo>
                  <a:pt x="279133" y="235818"/>
                </a:lnTo>
                <a:lnTo>
                  <a:pt x="327259" y="197317"/>
                </a:lnTo>
                <a:lnTo>
                  <a:pt x="442762" y="33688"/>
                </a:lnTo>
                <a:lnTo>
                  <a:pt x="49570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9AC21C15-FCF1-2C2D-5F5C-F06DA4A9FB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5896" y="4994256"/>
            <a:ext cx="1003300" cy="990600"/>
          </a:xfrm>
          <a:prstGeom prst="rect">
            <a:avLst/>
          </a:prstGeom>
        </p:spPr>
      </p:pic>
      <p:sp>
        <p:nvSpPr>
          <p:cNvPr id="15" name="Title 11">
            <a:extLst>
              <a:ext uri="{FF2B5EF4-FFF2-40B4-BE49-F238E27FC236}">
                <a16:creationId xmlns:a16="http://schemas.microsoft.com/office/drawing/2014/main" id="{9EB4BDCE-F104-79AB-38C6-A4A8596AD5D7}"/>
              </a:ext>
            </a:extLst>
          </p:cNvPr>
          <p:cNvSpPr txBox="1">
            <a:spLocks/>
          </p:cNvSpPr>
          <p:nvPr/>
        </p:nvSpPr>
        <p:spPr>
          <a:xfrm>
            <a:off x="675872" y="5407378"/>
            <a:ext cx="3883324" cy="461569"/>
          </a:xfrm>
          <a:prstGeom prst="rect">
            <a:avLst/>
          </a:prstGeom>
        </p:spPr>
        <p:txBody>
          <a:bodyPr lIns="91440" tIns="45720" rIns="91440" bIns="45720" anchor="t"/>
          <a:lstStyle>
            <a:defPPr>
              <a:defRPr kern="0"/>
            </a:defPPr>
          </a:lstStyle>
          <a:p>
            <a:r>
              <a:rPr lang="en-GB" sz="2400" dirty="0">
                <a:solidFill>
                  <a:schemeClr val="bg1"/>
                </a:solidFill>
                <a:latin typeface="Poppins SemiBold"/>
                <a:cs typeface="Poppins"/>
              </a:rPr>
              <a:t>Healthwatch Hero</a:t>
            </a:r>
          </a:p>
        </p:txBody>
      </p:sp>
      <p:sp>
        <p:nvSpPr>
          <p:cNvPr id="3" name="object 4">
            <a:extLst>
              <a:ext uri="{FF2B5EF4-FFF2-40B4-BE49-F238E27FC236}">
                <a16:creationId xmlns:a16="http://schemas.microsoft.com/office/drawing/2014/main" id="{0CDA95FB-8191-8158-B404-8EEA7C937C6D}"/>
              </a:ext>
            </a:extLst>
          </p:cNvPr>
          <p:cNvSpPr txBox="1"/>
          <p:nvPr/>
        </p:nvSpPr>
        <p:spPr>
          <a:xfrm>
            <a:off x="503998" y="6006061"/>
            <a:ext cx="6548503" cy="4109003"/>
          </a:xfrm>
          <a:prstGeom prst="rect">
            <a:avLst/>
          </a:prstGeom>
          <a:solidFill>
            <a:srgbClr val="BFE5F5"/>
          </a:solidFill>
        </p:spPr>
        <p:txBody>
          <a:bodyPr vert="horz" wrap="square" lIns="0" tIns="222885" rIns="0" bIns="0" rtlCol="0">
            <a:noAutofit/>
          </a:bodyPr>
          <a:lstStyle/>
          <a:p>
            <a:pPr marL="215900">
              <a:lnSpc>
                <a:spcPct val="100000"/>
              </a:lnSpc>
              <a:spcBef>
                <a:spcPts val="1755"/>
              </a:spcBef>
            </a:pPr>
            <a:r>
              <a:rPr b="1" dirty="0">
                <a:solidFill>
                  <a:srgbClr val="004F6B"/>
                </a:solidFill>
                <a:latin typeface="Poppins SemiBold" pitchFamily="2" charset="77"/>
                <a:cs typeface="Poppins SemiBold" pitchFamily="2" charset="77"/>
              </a:rPr>
              <a:t>Celebrating a hero in our </a:t>
            </a:r>
            <a:r>
              <a:rPr lang="en-GB" b="1" dirty="0">
                <a:solidFill>
                  <a:srgbClr val="004F6B"/>
                </a:solidFill>
                <a:latin typeface="Poppins SemiBold" pitchFamily="2" charset="77"/>
                <a:cs typeface="Poppins SemiBold" pitchFamily="2" charset="77"/>
              </a:rPr>
              <a:t>organisation</a:t>
            </a:r>
            <a:r>
              <a:rPr b="1" dirty="0">
                <a:solidFill>
                  <a:srgbClr val="004F6B"/>
                </a:solidFill>
                <a:latin typeface="Poppins SemiBold" pitchFamily="2" charset="77"/>
                <a:cs typeface="Poppins SemiBold" pitchFamily="2" charset="77"/>
              </a:rPr>
              <a:t>.</a:t>
            </a:r>
            <a:endParaRPr b="1" dirty="0">
              <a:latin typeface="Poppins SemiBold" pitchFamily="2" charset="77"/>
              <a:cs typeface="Poppins SemiBold" pitchFamily="2" charset="77"/>
            </a:endParaRPr>
          </a:p>
          <a:p>
            <a:pPr marL="215900" marR="323850">
              <a:lnSpc>
                <a:spcPct val="100000"/>
              </a:lnSpc>
              <a:spcBef>
                <a:spcPts val="1035"/>
              </a:spcBef>
            </a:pPr>
            <a:r>
              <a:rPr sz="1200" dirty="0">
                <a:latin typeface="Poppins Light" pitchFamily="2" charset="77"/>
                <a:cs typeface="Poppins Light" pitchFamily="2" charset="77"/>
              </a:rPr>
              <a:t>S</a:t>
            </a:r>
            <a:r>
              <a:rPr lang="en-GB" sz="1200" dirty="0">
                <a:latin typeface="Poppins Light" pitchFamily="2" charset="77"/>
                <a:cs typeface="Poppins Light" pitchFamily="2" charset="77"/>
              </a:rPr>
              <a:t>tephen Shore is undoubtedly our Healthwatch Hero here in Doncaster, his commitment to Healthwatch spans over ten years helping the organisation strive for better health and social care services locally.</a:t>
            </a:r>
          </a:p>
          <a:p>
            <a:pPr marL="215900" marR="323850">
              <a:spcBef>
                <a:spcPts val="1035"/>
              </a:spcBef>
            </a:pPr>
            <a:r>
              <a:rPr lang="en-GB" sz="1200" dirty="0">
                <a:effectLst/>
                <a:latin typeface="Poppins Light" panose="00000400000000000000" pitchFamily="2" charset="0"/>
                <a:ea typeface="Calibri" panose="020F0502020204030204" pitchFamily="34" charset="0"/>
              </a:rPr>
              <a:t>Steve stepped down as Chair in February. He accepted a new position as Employment judge, for the Ministry of Justice which meant he was unable to continue as Chair, a real loss for Healthwatch, but we wish him every success. </a:t>
            </a:r>
            <a:endParaRPr sz="1200" dirty="0">
              <a:latin typeface="Poppins Light" pitchFamily="2" charset="77"/>
              <a:cs typeface="Poppins Light" pitchFamily="2" charset="77"/>
            </a:endParaRPr>
          </a:p>
          <a:p>
            <a:pPr marL="215900" marR="438784">
              <a:lnSpc>
                <a:spcPct val="100000"/>
              </a:lnSpc>
              <a:spcBef>
                <a:spcPts val="1135"/>
              </a:spcBef>
            </a:pPr>
            <a:r>
              <a:rPr lang="en-GB" sz="1200" dirty="0">
                <a:latin typeface="Poppins Light" pitchFamily="2" charset="77"/>
                <a:cs typeface="Poppins Light" pitchFamily="2" charset="77"/>
              </a:rPr>
              <a:t>His relationships with the local health and wellbeing board and members of parliament made the difference when we needed change to happen right here in the heart of Doncaster. </a:t>
            </a:r>
            <a:endParaRPr sz="1200" dirty="0">
              <a:latin typeface="Poppins Light" pitchFamily="2" charset="77"/>
              <a:cs typeface="Poppins Light" pitchFamily="2" charset="77"/>
            </a:endParaRPr>
          </a:p>
          <a:p>
            <a:pPr marL="215900" marR="215900">
              <a:lnSpc>
                <a:spcPct val="100000"/>
              </a:lnSpc>
              <a:spcBef>
                <a:spcPts val="1130"/>
              </a:spcBef>
            </a:pPr>
            <a:r>
              <a:rPr lang="en-GB" sz="1200" dirty="0">
                <a:latin typeface="Poppins Light" pitchFamily="2" charset="77"/>
                <a:cs typeface="Poppins Light" pitchFamily="2" charset="77"/>
              </a:rPr>
              <a:t>Steve acted as a mentor to many of the staff team, supportive yet he was not afraid to challenge their thinking to initiate change management.</a:t>
            </a:r>
          </a:p>
          <a:p>
            <a:pPr marL="215900" marR="215900">
              <a:lnSpc>
                <a:spcPct val="100000"/>
              </a:lnSpc>
              <a:spcBef>
                <a:spcPts val="1130"/>
              </a:spcBef>
            </a:pPr>
            <a:r>
              <a:rPr lang="en-GB" sz="1200" dirty="0">
                <a:latin typeface="Poppins Light" pitchFamily="2" charset="77"/>
                <a:cs typeface="Poppins Light" pitchFamily="2" charset="77"/>
              </a:rPr>
              <a:t>We’d like to take this opportunity to thank Stephen for his time and commitment to Healthwatch Doncaster, without you we wouldn’t be where we are today. And hope that he pops in for a coffee from time to time. </a:t>
            </a:r>
          </a:p>
          <a:p>
            <a:pPr marL="215900" marR="215900">
              <a:lnSpc>
                <a:spcPct val="100000"/>
              </a:lnSpc>
              <a:spcBef>
                <a:spcPts val="1130"/>
              </a:spcBef>
            </a:pPr>
            <a:r>
              <a:rPr lang="en-GB" sz="1200" dirty="0">
                <a:latin typeface="Poppins Light" pitchFamily="2" charset="77"/>
                <a:cs typeface="Poppins Light" pitchFamily="2" charset="77"/>
              </a:rPr>
              <a:t>Thank you Steve. </a:t>
            </a:r>
            <a:endParaRPr sz="1200" dirty="0">
              <a:latin typeface="Poppins Light" pitchFamily="2" charset="77"/>
              <a:cs typeface="Poppins Light" pitchFamily="2" charset="77"/>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28EA9382-3F4C-1F3C-ACB6-205F30DC5388}"/>
              </a:ext>
            </a:extLst>
          </p:cNvPr>
          <p:cNvSpPr>
            <a:spLocks noGrp="1"/>
          </p:cNvSpPr>
          <p:nvPr>
            <p:ph type="body" sz="quarter" idx="13"/>
          </p:nvPr>
        </p:nvSpPr>
        <p:spPr>
          <a:xfrm>
            <a:off x="501650" y="7741729"/>
            <a:ext cx="5746750" cy="1746250"/>
          </a:xfrm>
        </p:spPr>
        <p:txBody>
          <a:bodyPr/>
          <a:lstStyle/>
          <a:p>
            <a:r>
              <a:rPr lang="en-GB" sz="1800" dirty="0"/>
              <a:t>Services can’t make improvements without hearing your views. That’s why over the last year we have made listening to feedback from all areas of the community a priority. This allows us to understand the full picture, and feed this back to services and help them improve.</a:t>
            </a:r>
          </a:p>
        </p:txBody>
      </p:sp>
      <p:sp>
        <p:nvSpPr>
          <p:cNvPr id="12" name="Title 11">
            <a:extLst>
              <a:ext uri="{FF2B5EF4-FFF2-40B4-BE49-F238E27FC236}">
                <a16:creationId xmlns:a16="http://schemas.microsoft.com/office/drawing/2014/main" id="{3DFE08C5-0295-52F6-047C-A5D25150FD16}"/>
              </a:ext>
            </a:extLst>
          </p:cNvPr>
          <p:cNvSpPr>
            <a:spLocks noGrp="1"/>
          </p:cNvSpPr>
          <p:nvPr>
            <p:ph type="title"/>
          </p:nvPr>
        </p:nvSpPr>
        <p:spPr/>
        <p:txBody>
          <a:bodyPr/>
          <a:lstStyle/>
          <a:p>
            <a:r>
              <a:rPr lang="en-GB" dirty="0"/>
              <a:t>Listening to your experiences</a:t>
            </a:r>
          </a:p>
        </p:txBody>
      </p:sp>
      <p:sp>
        <p:nvSpPr>
          <p:cNvPr id="9" name="object 9"/>
          <p:cNvSpPr txBox="1">
            <a:spLocks noGrp="1"/>
          </p:cNvSpPr>
          <p:nvPr>
            <p:ph type="ftr" sz="quarter" idx="10"/>
          </p:nvPr>
        </p:nvSpPr>
        <p:spPr/>
        <p:txBody>
          <a:bodyPr/>
          <a:lstStyle/>
          <a:p>
            <a:r>
              <a:rPr lang="en-GB"/>
              <a:t>Healthwatch Doncaster Annual Report 2022-23</a:t>
            </a:r>
            <a:endParaRPr lang="en-GB" dirty="0"/>
          </a:p>
        </p:txBody>
      </p:sp>
      <p:sp>
        <p:nvSpPr>
          <p:cNvPr id="8" name="object 8"/>
          <p:cNvSpPr txBox="1">
            <a:spLocks noGrp="1"/>
          </p:cNvSpPr>
          <p:nvPr>
            <p:ph type="sldNum" sz="quarter" idx="11"/>
          </p:nvPr>
        </p:nvSpPr>
        <p:spPr/>
        <p:txBody>
          <a:bodyPr/>
          <a:lstStyle/>
          <a:p>
            <a:fld id="{81D60167-4931-47E6-BA6A-407CBD079E47}" type="slidenum">
              <a:rPr lang="en-GB" dirty="0"/>
              <a:pPr/>
              <a:t>9</a:t>
            </a:fld>
            <a:endParaRPr lang="en-GB" dirty="0"/>
          </a:p>
        </p:txBody>
      </p:sp>
      <p:sp>
        <p:nvSpPr>
          <p:cNvPr id="3" name="Picture Placeholder 2">
            <a:extLst>
              <a:ext uri="{FF2B5EF4-FFF2-40B4-BE49-F238E27FC236}">
                <a16:creationId xmlns:a16="http://schemas.microsoft.com/office/drawing/2014/main" id="{563A860E-4769-AA8B-7727-E9C6CF7A2978}"/>
              </a:ext>
            </a:extLst>
          </p:cNvPr>
          <p:cNvSpPr>
            <a:spLocks noGrp="1"/>
          </p:cNvSpPr>
          <p:nvPr>
            <p:ph type="pic" sz="quarter" idx="12"/>
          </p:nvPr>
        </p:nvSpPr>
        <p:spPr/>
      </p:sp>
      <p:pic>
        <p:nvPicPr>
          <p:cNvPr id="5" name="Picture Placeholder 5" descr="A group of people posing for a photo&#10;&#10;Description automatically generated">
            <a:extLst>
              <a:ext uri="{FF2B5EF4-FFF2-40B4-BE49-F238E27FC236}">
                <a16:creationId xmlns:a16="http://schemas.microsoft.com/office/drawing/2014/main" id="{0492DEA7-6731-A5B7-F4DC-3EA45B26B5E8}"/>
              </a:ext>
            </a:extLst>
          </p:cNvPr>
          <p:cNvPicPr>
            <a:picLocks noChangeAspect="1"/>
          </p:cNvPicPr>
          <p:nvPr/>
        </p:nvPicPr>
        <p:blipFill>
          <a:blip r:embed="rId2">
            <a:extLst>
              <a:ext uri="{28A0092B-C50C-407E-A947-70E740481C1C}">
                <a14:useLocalDpi xmlns:a14="http://schemas.microsoft.com/office/drawing/2010/main" val="0"/>
              </a:ext>
            </a:extLst>
          </a:blip>
          <a:srcRect l="5889" r="5889"/>
          <a:stretch>
            <a:fillRect/>
          </a:stretch>
        </p:blipFill>
        <p:spPr>
          <a:xfrm>
            <a:off x="-605" y="0"/>
            <a:ext cx="7556500" cy="5710238"/>
          </a:xfrm>
          <a:prstGeom prst="rect">
            <a:avLst/>
          </a:prstGeom>
          <a:solidFill>
            <a:schemeClr val="bg1">
              <a:lumMod val="85000"/>
            </a:schemeClr>
          </a:solidFill>
        </p:spPr>
      </p:pic>
    </p:spTree>
  </p:cSld>
  <p:clrMapOvr>
    <a:masterClrMapping/>
  </p:clrMapOvr>
</p:sld>
</file>

<file path=ppt/theme/theme1.xml><?xml version="1.0" encoding="utf-8"?>
<a:theme xmlns:a="http://schemas.openxmlformats.org/drawingml/2006/main" name="Slide master">
  <a:themeElements>
    <a:clrScheme name="Healthwatch">
      <a:dk1>
        <a:srgbClr val="000000"/>
      </a:dk1>
      <a:lt1>
        <a:srgbClr val="FFFFFF"/>
      </a:lt1>
      <a:dk2>
        <a:srgbClr val="000000"/>
      </a:dk2>
      <a:lt2>
        <a:srgbClr val="FFFFFF"/>
      </a:lt2>
      <a:accent1>
        <a:srgbClr val="E73E97"/>
      </a:accent1>
      <a:accent2>
        <a:srgbClr val="83BD00"/>
      </a:accent2>
      <a:accent3>
        <a:srgbClr val="7FCBEB"/>
      </a:accent3>
      <a:accent4>
        <a:srgbClr val="1FAE8A"/>
      </a:accent4>
      <a:accent5>
        <a:srgbClr val="F9B93E"/>
      </a:accent5>
      <a:accent6>
        <a:srgbClr val="004F6B"/>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6" ma:contentTypeDescription="Create a new document." ma:contentTypeScope="" ma:versionID="102b2c65b36baddb54a72c26c9c7deb3">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ebe8279ad8bd2df3037d332e9a4cb7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eed6bee-b0a9-4723-beec-e3f9470f5975}"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97441b-d3fe-4788-8629-aff52d38f515">
      <Terms xmlns="http://schemas.microsoft.com/office/infopath/2007/PartnerControls"/>
    </lcf76f155ced4ddcb4097134ff3c332f>
    <TaxCatchAll xmlns="1d162527-c308-4a98-98b8-9e726c57dd8b" xsi:nil="true"/>
    <SharedWithUsers xmlns="1d162527-c308-4a98-98b8-9e726c57dd8b">
      <UserInfo>
        <DisplayName>Turner, Jon</DisplayName>
        <AccountId>499</AccountId>
        <AccountType/>
      </UserInfo>
      <UserInfo>
        <DisplayName>James, Deborah</DisplayName>
        <AccountId>692</AccountId>
        <AccountType/>
      </UserInfo>
    </SharedWithUsers>
  </documentManagement>
</p:properties>
</file>

<file path=customXml/itemProps1.xml><?xml version="1.0" encoding="utf-8"?>
<ds:datastoreItem xmlns:ds="http://schemas.openxmlformats.org/officeDocument/2006/customXml" ds:itemID="{0AB59F51-D22E-4269-BC15-8E2662FFF6FA}">
  <ds:schemaRefs>
    <ds:schemaRef ds:uri="http://schemas.microsoft.com/sharepoint/v3/contenttype/forms"/>
  </ds:schemaRefs>
</ds:datastoreItem>
</file>

<file path=customXml/itemProps2.xml><?xml version="1.0" encoding="utf-8"?>
<ds:datastoreItem xmlns:ds="http://schemas.openxmlformats.org/officeDocument/2006/customXml" ds:itemID="{8E5CA6A6-A8FE-4923-BCD2-05D9782AB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B2D29E-067E-4F83-83A4-6200E0D5B6AF}">
  <ds:schemaRefs>
    <ds:schemaRef ds:uri="http://schemas.microsoft.com/office/2006/metadata/properties"/>
    <ds:schemaRef ds:uri="http://schemas.microsoft.com/office/infopath/2007/PartnerControls"/>
    <ds:schemaRef ds:uri="c497441b-d3fe-4788-8629-aff52d38f515"/>
    <ds:schemaRef ds:uri="1d162527-c308-4a98-98b8-9e726c57dd8b"/>
  </ds:schemaRefs>
</ds:datastoreItem>
</file>

<file path=docProps/app.xml><?xml version="1.0" encoding="utf-8"?>
<Properties xmlns="http://schemas.openxmlformats.org/officeDocument/2006/extended-properties" xmlns:vt="http://schemas.openxmlformats.org/officeDocument/2006/docPropsVTypes">
  <Template/>
  <TotalTime>2351</TotalTime>
  <Words>4636</Words>
  <Application>Microsoft Office PowerPoint</Application>
  <PresentationFormat>Custom</PresentationFormat>
  <Paragraphs>330</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Poppins Light</vt:lpstr>
      <vt:lpstr>Arial</vt:lpstr>
      <vt:lpstr>Poppins</vt:lpstr>
      <vt:lpstr>Poppins Medium</vt:lpstr>
      <vt:lpstr>Poppins SemiBold</vt:lpstr>
      <vt:lpstr>Slide master</vt:lpstr>
      <vt:lpstr>PowerPoint Presentation</vt:lpstr>
      <vt:lpstr>Contents</vt:lpstr>
      <vt:lpstr>Message from our Chair</vt:lpstr>
      <vt:lpstr>About Us</vt:lpstr>
      <vt:lpstr>Our Year in Review</vt:lpstr>
      <vt:lpstr>How we’ve made a difference this year</vt:lpstr>
      <vt:lpstr> 10 years of improving care</vt:lpstr>
      <vt:lpstr>PowerPoint Presentation</vt:lpstr>
      <vt:lpstr>Listening to your experiences</vt:lpstr>
      <vt:lpstr>Advocating for fairer  NHS Dentistry</vt:lpstr>
      <vt:lpstr>Phlebotomy – A drive through experience</vt:lpstr>
      <vt:lpstr>Three ways we have made a difference in Doncaster</vt:lpstr>
      <vt:lpstr>Hearing from all communities</vt:lpstr>
      <vt:lpstr>PowerPoint Presentation</vt:lpstr>
      <vt:lpstr>Advice and information</vt:lpstr>
      <vt:lpstr>PowerPoint Presentation</vt:lpstr>
      <vt:lpstr>Volunteering</vt:lpstr>
      <vt:lpstr>PowerPoint Presentation</vt:lpstr>
      <vt:lpstr>Finance and future priorities</vt:lpstr>
      <vt:lpstr>Statutory statements</vt:lpstr>
      <vt:lpstr>The way we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Goodall, Hannah</dc:creator>
  <cp:lastModifiedBy>Fran Joel</cp:lastModifiedBy>
  <cp:revision>196</cp:revision>
  <dcterms:created xsi:type="dcterms:W3CDTF">2023-02-09T10:49:13Z</dcterms:created>
  <dcterms:modified xsi:type="dcterms:W3CDTF">2023-07-04T08:45:03Z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2023-02-01T00:00:00Z</vt:filetime>
  </property>
  <property fmtid="{D5CDD505-2E9C-101B-9397-08002B2CF9AE}" pid="3" name="Creator">
    <vt:lpwstr>Adobe InDesign 18.0 (Macintosh)</vt:lpwstr>
  </property>
  <property fmtid="{D5CDD505-2E9C-101B-9397-08002B2CF9AE}" pid="4" name="LastSaved">
    <vt:filetime>2023-02-09T00:00:00Z</vt:filetime>
  </property>
  <property fmtid="{D5CDD505-2E9C-101B-9397-08002B2CF9AE}" pid="5" name="Producer">
    <vt:lpwstr>Adobe PDF Library 17.0</vt:lpwstr>
  </property>
  <property fmtid="{D5CDD505-2E9C-101B-9397-08002B2CF9AE}" pid="6" name="ContentTypeId">
    <vt:lpwstr>0x010100480EA4E9A0D10A4B86B174D08978D5EB</vt:lpwstr>
  </property>
  <property fmtid="{D5CDD505-2E9C-101B-9397-08002B2CF9AE}" pid="7" name="MediaServiceImageTags">
    <vt:lpwstr/>
  </property>
</Properties>
</file>